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618170" y="-2203142"/>
            <a:ext cx="5850108" cy="14300658"/>
            <a:chOff x="0" y="0"/>
            <a:chExt cx="660400" cy="16143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614356"/>
            </a:xfrm>
            <a:custGeom>
              <a:avLst/>
              <a:gdLst/>
              <a:ahLst/>
              <a:cxnLst/>
              <a:rect r="r" b="b" t="t" l="l"/>
              <a:pathLst>
                <a:path h="161435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6307"/>
                  </a:cubicBezTo>
                  <a:lnTo>
                    <a:pt x="660400" y="1614356"/>
                  </a:lnTo>
                  <a:lnTo>
                    <a:pt x="0" y="1614356"/>
                  </a:lnTo>
                  <a:lnTo>
                    <a:pt x="0" y="34724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C900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0325"/>
              <a:ext cx="660400" cy="155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980394" y="406642"/>
            <a:ext cx="1226594" cy="17388618"/>
            <a:chOff x="0" y="0"/>
            <a:chExt cx="660400" cy="9362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362060"/>
            </a:xfrm>
            <a:custGeom>
              <a:avLst/>
              <a:gdLst/>
              <a:ahLst/>
              <a:cxnLst/>
              <a:rect r="r" b="b" t="t" l="l"/>
              <a:pathLst>
                <a:path h="936206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518405"/>
                  </a:cubicBezTo>
                  <a:lnTo>
                    <a:pt x="660400" y="9362060"/>
                  </a:lnTo>
                  <a:lnTo>
                    <a:pt x="0" y="9362060"/>
                  </a:lnTo>
                  <a:lnTo>
                    <a:pt x="0" y="52496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89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60325"/>
              <a:ext cx="660400" cy="9301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30525" y="1318437"/>
            <a:ext cx="377093" cy="3770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26906" y="5419030"/>
            <a:ext cx="541473" cy="5414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93553" y="1841353"/>
            <a:ext cx="825921" cy="825921"/>
          </a:xfrm>
          <a:custGeom>
            <a:avLst/>
            <a:gdLst/>
            <a:ahLst/>
            <a:cxnLst/>
            <a:rect r="r" b="b" t="t" l="l"/>
            <a:pathLst>
              <a:path h="825921" w="825921">
                <a:moveTo>
                  <a:pt x="0" y="0"/>
                </a:moveTo>
                <a:lnTo>
                  <a:pt x="825921" y="0"/>
                </a:lnTo>
                <a:lnTo>
                  <a:pt x="825921" y="825921"/>
                </a:lnTo>
                <a:lnTo>
                  <a:pt x="0" y="82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30525" y="8037548"/>
            <a:ext cx="1140229" cy="1140229"/>
          </a:xfrm>
          <a:custGeom>
            <a:avLst/>
            <a:gdLst/>
            <a:ahLst/>
            <a:cxnLst/>
            <a:rect r="r" b="b" t="t" l="l"/>
            <a:pathLst>
              <a:path h="1140229" w="1140229">
                <a:moveTo>
                  <a:pt x="0" y="0"/>
                </a:moveTo>
                <a:lnTo>
                  <a:pt x="1140229" y="0"/>
                </a:lnTo>
                <a:lnTo>
                  <a:pt x="1140229" y="1140229"/>
                </a:lnTo>
                <a:lnTo>
                  <a:pt x="0" y="1140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318486" y="624663"/>
            <a:ext cx="0" cy="693775"/>
          </a:xfrm>
          <a:prstGeom prst="line">
            <a:avLst/>
          </a:prstGeom>
          <a:ln cap="flat" w="76200">
            <a:solidFill>
              <a:srgbClr val="EE6F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63629" y="3699347"/>
            <a:ext cx="7634675" cy="4408011"/>
          </a:xfrm>
          <a:custGeom>
            <a:avLst/>
            <a:gdLst/>
            <a:ahLst/>
            <a:cxnLst/>
            <a:rect r="r" b="b" t="t" l="l"/>
            <a:pathLst>
              <a:path h="4408011" w="7634675">
                <a:moveTo>
                  <a:pt x="0" y="0"/>
                </a:moveTo>
                <a:lnTo>
                  <a:pt x="7634676" y="0"/>
                </a:lnTo>
                <a:lnTo>
                  <a:pt x="7634676" y="4408011"/>
                </a:lnTo>
                <a:lnTo>
                  <a:pt x="0" y="440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99436" y="2904706"/>
            <a:ext cx="8964193" cy="17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334E"/>
                </a:solidFill>
                <a:latin typeface="Poppins Bold"/>
              </a:rPr>
              <a:t>Mini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9436" y="4691111"/>
            <a:ext cx="679990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334E"/>
                </a:solidFill>
                <a:latin typeface="Poppins Bold"/>
              </a:rPr>
              <a:t>6th Semester</a:t>
            </a:r>
          </a:p>
          <a:p>
            <a:pPr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334E"/>
                </a:solidFill>
                <a:latin typeface="Poppins Bold"/>
              </a:rPr>
              <a:t>3rd year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8486" y="8774878"/>
            <a:ext cx="552140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2668D"/>
                </a:solidFill>
                <a:latin typeface="Poppins Semi-Bold"/>
              </a:rPr>
              <a:t>Prepared by group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0509" y="645477"/>
            <a:ext cx="414102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2668D"/>
                </a:solidFill>
                <a:latin typeface="Poppins Semi-Bold"/>
              </a:rPr>
              <a:t>2023-2024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689186" y="2382217"/>
            <a:ext cx="570114" cy="57011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4061" y="2366951"/>
            <a:ext cx="18796121" cy="7245274"/>
            <a:chOff x="0" y="0"/>
            <a:chExt cx="4950419" cy="190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0419" cy="1908220"/>
            </a:xfrm>
            <a:custGeom>
              <a:avLst/>
              <a:gdLst/>
              <a:ahLst/>
              <a:cxnLst/>
              <a:rect r="r" b="b" t="t" l="l"/>
              <a:pathLst>
                <a:path h="1908220" w="4950419">
                  <a:moveTo>
                    <a:pt x="0" y="0"/>
                  </a:moveTo>
                  <a:lnTo>
                    <a:pt x="4950419" y="0"/>
                  </a:lnTo>
                  <a:lnTo>
                    <a:pt x="4950419" y="1908220"/>
                  </a:lnTo>
                  <a:lnTo>
                    <a:pt x="0" y="1908220"/>
                  </a:lnTo>
                  <a:close/>
                </a:path>
              </a:pathLst>
            </a:custGeom>
            <a:solidFill>
              <a:srgbClr val="FFFADD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50419" cy="1974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96002" y="536420"/>
            <a:ext cx="11295995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334E"/>
                </a:solidFill>
                <a:latin typeface="Poppins Bold"/>
              </a:rPr>
              <a:t>Project Objectives</a:t>
            </a:r>
          </a:p>
        </p:txBody>
      </p:sp>
      <p:sp>
        <p:nvSpPr>
          <p:cNvPr name="AutoShape 6" id="6"/>
          <p:cNvSpPr/>
          <p:nvPr/>
        </p:nvSpPr>
        <p:spPr>
          <a:xfrm>
            <a:off x="6107150" y="3279879"/>
            <a:ext cx="0" cy="5419418"/>
          </a:xfrm>
          <a:prstGeom prst="line">
            <a:avLst/>
          </a:prstGeom>
          <a:ln cap="rnd" w="38100">
            <a:solidFill>
              <a:srgbClr val="FFC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180850" y="3279879"/>
            <a:ext cx="0" cy="5419418"/>
          </a:xfrm>
          <a:prstGeom prst="line">
            <a:avLst/>
          </a:prstGeom>
          <a:ln cap="rnd" w="38100">
            <a:solidFill>
              <a:srgbClr val="FFC9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0618" y="3713836"/>
            <a:ext cx="5039366" cy="846181"/>
            <a:chOff x="0" y="0"/>
            <a:chExt cx="1327240" cy="222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Data Collection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50618" y="5069014"/>
            <a:ext cx="5039366" cy="367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22668D"/>
                </a:solidFill>
                <a:latin typeface="Poppins"/>
              </a:rPr>
              <a:t>Gather relevant data including academic records, attendance, extracurricular activities, and socio-economic factors.</a:t>
            </a:r>
          </a:p>
          <a:p>
            <a:pPr>
              <a:lnSpc>
                <a:spcPts val="3299"/>
              </a:lnSpc>
            </a:pPr>
          </a:p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22668D"/>
                </a:solidFill>
                <a:latin typeface="Poppins"/>
              </a:rPr>
              <a:t>Identify and extract meaningful features from the collected data to build a robust performance analysis model.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24317" y="3713836"/>
            <a:ext cx="5039366" cy="846181"/>
            <a:chOff x="0" y="0"/>
            <a:chExt cx="1327240" cy="222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Model Development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24317" y="5069014"/>
            <a:ext cx="5039366" cy="298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2668D"/>
                </a:solidFill>
                <a:latin typeface="Poppins"/>
              </a:rPr>
              <a:t>Employ AIML algorithms to develop a predictive model for student performance.</a:t>
            </a:r>
          </a:p>
          <a:p>
            <a:pPr>
              <a:lnSpc>
                <a:spcPts val="3449"/>
              </a:lnSpc>
            </a:pPr>
          </a:p>
          <a:p>
            <a:pPr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2668D"/>
                </a:solidFill>
                <a:latin typeface="Poppins"/>
              </a:rPr>
              <a:t>Seek input from students and faculty to refine predictions and recommendations.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98016" y="3713836"/>
            <a:ext cx="5039366" cy="846181"/>
            <a:chOff x="0" y="0"/>
            <a:chExt cx="1327240" cy="2228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Dashboard Creation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98016" y="5069014"/>
            <a:ext cx="5039366" cy="341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2668D"/>
                </a:solidFill>
                <a:latin typeface="Poppins"/>
              </a:rPr>
              <a:t>Develop an intuitive dashboard for visualizing and interpreting the performance analysis results.</a:t>
            </a:r>
          </a:p>
          <a:p>
            <a:pPr>
              <a:lnSpc>
                <a:spcPts val="3449"/>
              </a:lnSpc>
            </a:pPr>
          </a:p>
          <a:p>
            <a:pPr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2668D"/>
                </a:solidFill>
                <a:latin typeface="Poppins"/>
              </a:rPr>
              <a:t> Ensure user-friendly interfaces for administrators, faculty, and students.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50618" y="453332"/>
            <a:ext cx="1332593" cy="1332593"/>
          </a:xfrm>
          <a:custGeom>
            <a:avLst/>
            <a:gdLst/>
            <a:ahLst/>
            <a:cxnLst/>
            <a:rect r="r" b="b" t="t" l="l"/>
            <a:pathLst>
              <a:path h="1332593" w="1332593">
                <a:moveTo>
                  <a:pt x="0" y="0"/>
                </a:moveTo>
                <a:lnTo>
                  <a:pt x="1332593" y="0"/>
                </a:lnTo>
                <a:lnTo>
                  <a:pt x="1332593" y="1332594"/>
                </a:lnTo>
                <a:lnTo>
                  <a:pt x="0" y="133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419315" y="1776401"/>
            <a:ext cx="1122746" cy="1122746"/>
          </a:xfrm>
          <a:custGeom>
            <a:avLst/>
            <a:gdLst/>
            <a:ahLst/>
            <a:cxnLst/>
            <a:rect r="r" b="b" t="t" l="l"/>
            <a:pathLst>
              <a:path h="1122746" w="1122746">
                <a:moveTo>
                  <a:pt x="0" y="0"/>
                </a:moveTo>
                <a:lnTo>
                  <a:pt x="1122746" y="0"/>
                </a:lnTo>
                <a:lnTo>
                  <a:pt x="1122746" y="1122745"/>
                </a:lnTo>
                <a:lnTo>
                  <a:pt x="0" y="112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13446">
            <a:off x="9069033" y="9419523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9" y="0"/>
                </a:lnTo>
                <a:lnTo>
                  <a:pt x="697929" y="697928"/>
                </a:lnTo>
                <a:lnTo>
                  <a:pt x="0" y="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020168" y="-117797"/>
            <a:ext cx="571129" cy="57112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91297" y="765020"/>
            <a:ext cx="354610" cy="35461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079832" y="548500"/>
            <a:ext cx="625047" cy="6250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502430" y="1426340"/>
            <a:ext cx="431433" cy="43143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205791" y="357642"/>
            <a:ext cx="296638" cy="29663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883211" y="9433259"/>
            <a:ext cx="496806" cy="49680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245081" y="10055988"/>
            <a:ext cx="344903" cy="34490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271610" y="9455963"/>
            <a:ext cx="312524" cy="31252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239683" y="9846398"/>
            <a:ext cx="209589" cy="209589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7259300" y="9899726"/>
            <a:ext cx="548488" cy="548488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4946752" y="9990540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8" y="0"/>
                </a:lnTo>
                <a:lnTo>
                  <a:pt x="697928" y="697929"/>
                </a:lnTo>
                <a:lnTo>
                  <a:pt x="0" y="69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4749" y="1686079"/>
            <a:ext cx="10208946" cy="10514832"/>
          </a:xfrm>
          <a:custGeom>
            <a:avLst/>
            <a:gdLst/>
            <a:ahLst/>
            <a:cxnLst/>
            <a:rect r="r" b="b" t="t" l="l"/>
            <a:pathLst>
              <a:path h="10514832" w="10208946">
                <a:moveTo>
                  <a:pt x="0" y="0"/>
                </a:moveTo>
                <a:lnTo>
                  <a:pt x="10208946" y="0"/>
                </a:lnTo>
                <a:lnTo>
                  <a:pt x="10208946" y="10514832"/>
                </a:lnTo>
                <a:lnTo>
                  <a:pt x="0" y="1051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0065" y="4421188"/>
            <a:ext cx="5693928" cy="5964078"/>
          </a:xfrm>
          <a:custGeom>
            <a:avLst/>
            <a:gdLst/>
            <a:ahLst/>
            <a:cxnLst/>
            <a:rect r="r" b="b" t="t" l="l"/>
            <a:pathLst>
              <a:path h="5964078" w="5693928">
                <a:moveTo>
                  <a:pt x="0" y="0"/>
                </a:moveTo>
                <a:lnTo>
                  <a:pt x="5693927" y="0"/>
                </a:lnTo>
                <a:lnTo>
                  <a:pt x="5693927" y="5964077"/>
                </a:lnTo>
                <a:lnTo>
                  <a:pt x="0" y="596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97363"/>
            <a:ext cx="8444961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334E"/>
                </a:solidFill>
                <a:latin typeface="Poppins Bold"/>
              </a:rPr>
              <a:t>METHODOLOGY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20864" y="765833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7565" y="-96866"/>
            <a:ext cx="794618" cy="7946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62301" y="1023388"/>
            <a:ext cx="477529" cy="4775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02949" y="2046414"/>
            <a:ext cx="300268" cy="3002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00513" y="8237227"/>
            <a:ext cx="1298201" cy="1298201"/>
          </a:xfrm>
          <a:custGeom>
            <a:avLst/>
            <a:gdLst/>
            <a:ahLst/>
            <a:cxnLst/>
            <a:rect r="r" b="b" t="t" l="l"/>
            <a:pathLst>
              <a:path h="1298201" w="1298201">
                <a:moveTo>
                  <a:pt x="0" y="0"/>
                </a:moveTo>
                <a:lnTo>
                  <a:pt x="1298201" y="0"/>
                </a:lnTo>
                <a:lnTo>
                  <a:pt x="1298201" y="1298201"/>
                </a:lnTo>
                <a:lnTo>
                  <a:pt x="0" y="1298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08177" y="9583053"/>
            <a:ext cx="794618" cy="7946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647563"/>
            <a:ext cx="477529" cy="47752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212775" y="1434522"/>
            <a:ext cx="1046525" cy="1046525"/>
          </a:xfrm>
          <a:custGeom>
            <a:avLst/>
            <a:gdLst/>
            <a:ahLst/>
            <a:cxnLst/>
            <a:rect r="r" b="b" t="t" l="l"/>
            <a:pathLst>
              <a:path h="1046525" w="1046525">
                <a:moveTo>
                  <a:pt x="0" y="0"/>
                </a:moveTo>
                <a:lnTo>
                  <a:pt x="1046525" y="0"/>
                </a:lnTo>
                <a:lnTo>
                  <a:pt x="1046525" y="1046524"/>
                </a:lnTo>
                <a:lnTo>
                  <a:pt x="0" y="1046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41561" y="765833"/>
            <a:ext cx="405822" cy="40582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slow">
    <p:cover dir="r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9120" y="566421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7" y="0"/>
                </a:lnTo>
                <a:lnTo>
                  <a:pt x="1787257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71600">
            <a:off x="8393471" y="-486625"/>
            <a:ext cx="1483253" cy="1483253"/>
          </a:xfrm>
          <a:custGeom>
            <a:avLst/>
            <a:gdLst/>
            <a:ahLst/>
            <a:cxnLst/>
            <a:rect r="r" b="b" t="t" l="l"/>
            <a:pathLst>
              <a:path h="1483253" w="1483253">
                <a:moveTo>
                  <a:pt x="0" y="0"/>
                </a:moveTo>
                <a:lnTo>
                  <a:pt x="1483252" y="0"/>
                </a:lnTo>
                <a:lnTo>
                  <a:pt x="1483252" y="1483252"/>
                </a:lnTo>
                <a:lnTo>
                  <a:pt x="0" y="148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477647" y="1062741"/>
            <a:ext cx="24547287" cy="9224259"/>
            <a:chOff x="0" y="0"/>
            <a:chExt cx="32729716" cy="12299012"/>
          </a:xfrm>
        </p:grpSpPr>
        <p:grpSp>
          <p:nvGrpSpPr>
            <p:cNvPr name="Group 5" id="5"/>
            <p:cNvGrpSpPr/>
            <p:nvPr/>
          </p:nvGrpSpPr>
          <p:grpSpPr>
            <a:xfrm rot="5400000">
              <a:off x="10334105" y="-10096599"/>
              <a:ext cx="12061506" cy="32729716"/>
              <a:chOff x="0" y="0"/>
              <a:chExt cx="693558" cy="18820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93558" cy="1882018"/>
              </a:xfrm>
              <a:custGeom>
                <a:avLst/>
                <a:gdLst/>
                <a:ahLst/>
                <a:cxnLst/>
                <a:rect r="r" b="b" t="t" l="l"/>
                <a:pathLst>
                  <a:path h="1882018" w="693558">
                    <a:moveTo>
                      <a:pt x="231311" y="19070"/>
                    </a:moveTo>
                    <a:cubicBezTo>
                      <a:pt x="266753" y="7556"/>
                      <a:pt x="307292" y="0"/>
                      <a:pt x="346966" y="0"/>
                    </a:cubicBezTo>
                    <a:cubicBezTo>
                      <a:pt x="386641" y="0"/>
                      <a:pt x="424819" y="6476"/>
                      <a:pt x="460001" y="17990"/>
                    </a:cubicBezTo>
                    <a:cubicBezTo>
                      <a:pt x="460751" y="18350"/>
                      <a:pt x="461499" y="18350"/>
                      <a:pt x="462247" y="18710"/>
                    </a:cubicBezTo>
                    <a:cubicBezTo>
                      <a:pt x="594372" y="64765"/>
                      <a:pt x="691687" y="186379"/>
                      <a:pt x="693558" y="352252"/>
                    </a:cubicBezTo>
                    <a:lnTo>
                      <a:pt x="693558" y="1882018"/>
                    </a:lnTo>
                    <a:lnTo>
                      <a:pt x="0" y="1882018"/>
                    </a:lnTo>
                    <a:lnTo>
                      <a:pt x="0" y="353388"/>
                    </a:lnTo>
                    <a:cubicBezTo>
                      <a:pt x="1871" y="185660"/>
                      <a:pt x="97690" y="64045"/>
                      <a:pt x="231311" y="19070"/>
                    </a:cubicBezTo>
                    <a:close/>
                  </a:path>
                </a:pathLst>
              </a:custGeom>
              <a:solidFill>
                <a:srgbClr val="FFF89A"/>
              </a:solidFill>
              <a:ln w="38100" cap="sq">
                <a:solidFill>
                  <a:srgbClr val="FFF89A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60325"/>
                <a:ext cx="693558" cy="1821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93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250072" y="0"/>
              <a:ext cx="22856990" cy="12299012"/>
            </a:xfrm>
            <a:custGeom>
              <a:avLst/>
              <a:gdLst/>
              <a:ahLst/>
              <a:cxnLst/>
              <a:rect r="r" b="b" t="t" l="l"/>
              <a:pathLst>
                <a:path h="12299012" w="22856990">
                  <a:moveTo>
                    <a:pt x="0" y="0"/>
                  </a:moveTo>
                  <a:lnTo>
                    <a:pt x="22856989" y="0"/>
                  </a:lnTo>
                  <a:lnTo>
                    <a:pt x="22856989" y="12299012"/>
                  </a:lnTo>
                  <a:lnTo>
                    <a:pt x="0" y="12299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85" t="-497" r="0" b="-86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88878" y="691117"/>
              <a:ext cx="20525442" cy="8429157"/>
            </a:xfrm>
            <a:custGeom>
              <a:avLst/>
              <a:gdLst/>
              <a:ahLst/>
              <a:cxnLst/>
              <a:rect r="r" b="b" t="t" l="l"/>
              <a:pathLst>
                <a:path h="8429157" w="20525442">
                  <a:moveTo>
                    <a:pt x="0" y="0"/>
                  </a:moveTo>
                  <a:lnTo>
                    <a:pt x="20525442" y="0"/>
                  </a:lnTo>
                  <a:lnTo>
                    <a:pt x="20525442" y="8429157"/>
                  </a:lnTo>
                  <a:lnTo>
                    <a:pt x="0" y="842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2" r="0" b="-311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2412" y="-38655"/>
            <a:ext cx="9365384" cy="138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30"/>
              </a:lnSpc>
              <a:spcBef>
                <a:spcPct val="0"/>
              </a:spcBef>
            </a:pPr>
            <a:r>
              <a:rPr lang="en-US" sz="7664">
                <a:solidFill>
                  <a:srgbClr val="00334E"/>
                </a:solidFill>
                <a:latin typeface="Poppins Bold"/>
              </a:rPr>
              <a:t>Methodology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167548" y="-296279"/>
            <a:ext cx="794618" cy="7946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92285" y="823976"/>
            <a:ext cx="477529" cy="4775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22947" y="8499742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122947" y="7239549"/>
            <a:ext cx="794618" cy="7946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763935"/>
            <a:ext cx="477529" cy="4775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972491" y="-791503"/>
            <a:ext cx="1517115" cy="1517115"/>
          </a:xfrm>
          <a:custGeom>
            <a:avLst/>
            <a:gdLst/>
            <a:ahLst/>
            <a:cxnLst/>
            <a:rect r="r" b="b" t="t" l="l"/>
            <a:pathLst>
              <a:path h="1517115" w="1517115">
                <a:moveTo>
                  <a:pt x="0" y="0"/>
                </a:moveTo>
                <a:lnTo>
                  <a:pt x="1517116" y="0"/>
                </a:lnTo>
                <a:lnTo>
                  <a:pt x="1517116" y="1517116"/>
                </a:lnTo>
                <a:lnTo>
                  <a:pt x="0" y="1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524044" y="9654834"/>
            <a:ext cx="893629" cy="89362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15083">
            <a:off x="3239692" y="-937716"/>
            <a:ext cx="11808616" cy="12162433"/>
          </a:xfrm>
          <a:custGeom>
            <a:avLst/>
            <a:gdLst/>
            <a:ahLst/>
            <a:cxnLst/>
            <a:rect r="r" b="b" t="t" l="l"/>
            <a:pathLst>
              <a:path h="12162433" w="11808616">
                <a:moveTo>
                  <a:pt x="0" y="0"/>
                </a:moveTo>
                <a:lnTo>
                  <a:pt x="11808616" y="0"/>
                </a:lnTo>
                <a:lnTo>
                  <a:pt x="11808616" y="12162432"/>
                </a:lnTo>
                <a:lnTo>
                  <a:pt x="0" y="1216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15083">
            <a:off x="3618847" y="-547200"/>
            <a:ext cx="11050305" cy="11381400"/>
          </a:xfrm>
          <a:custGeom>
            <a:avLst/>
            <a:gdLst/>
            <a:ahLst/>
            <a:cxnLst/>
            <a:rect r="r" b="b" t="t" l="l"/>
            <a:pathLst>
              <a:path h="11381400" w="11050305">
                <a:moveTo>
                  <a:pt x="0" y="0"/>
                </a:moveTo>
                <a:lnTo>
                  <a:pt x="11050306" y="0"/>
                </a:lnTo>
                <a:lnTo>
                  <a:pt x="11050306" y="11381400"/>
                </a:lnTo>
                <a:lnTo>
                  <a:pt x="0" y="11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9677" y="4144979"/>
            <a:ext cx="10468646" cy="340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EXPECTED OUTCOMES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45299" y="7150947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4" y="0"/>
                </a:lnTo>
                <a:lnTo>
                  <a:pt x="2107354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1091" y="775534"/>
            <a:ext cx="1517115" cy="1517115"/>
          </a:xfrm>
          <a:custGeom>
            <a:avLst/>
            <a:gdLst/>
            <a:ahLst/>
            <a:cxnLst/>
            <a:rect r="r" b="b" t="t" l="l"/>
            <a:pathLst>
              <a:path h="1517115" w="1517115">
                <a:moveTo>
                  <a:pt x="0" y="0"/>
                </a:moveTo>
                <a:lnTo>
                  <a:pt x="1517116" y="0"/>
                </a:lnTo>
                <a:lnTo>
                  <a:pt x="1517116" y="1517116"/>
                </a:lnTo>
                <a:lnTo>
                  <a:pt x="0" y="1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715357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09400" y="392406"/>
            <a:ext cx="539361" cy="5393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0159" y="1921643"/>
            <a:ext cx="378921" cy="3789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14221" y="8076730"/>
            <a:ext cx="794618" cy="7946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61395" y="7599201"/>
            <a:ext cx="477529" cy="47752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59442" y="9258300"/>
            <a:ext cx="300268" cy="3002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8378" y="3626586"/>
            <a:ext cx="794618" cy="7946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62055" y="5614564"/>
            <a:ext cx="502464" cy="502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9032" y="4641036"/>
            <a:ext cx="502464" cy="50246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63376" y="522655"/>
            <a:ext cx="996124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334E"/>
                </a:solidFill>
                <a:latin typeface="Poppins Bold"/>
              </a:rPr>
              <a:t>Expected Outcomes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51391" y="2227982"/>
            <a:ext cx="15167828" cy="2160886"/>
            <a:chOff x="0" y="0"/>
            <a:chExt cx="3994819" cy="569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94819" cy="569122"/>
            </a:xfrm>
            <a:custGeom>
              <a:avLst/>
              <a:gdLst/>
              <a:ahLst/>
              <a:cxnLst/>
              <a:rect r="r" b="b" t="t" l="l"/>
              <a:pathLst>
                <a:path h="569122" w="3994819">
                  <a:moveTo>
                    <a:pt x="20417" y="0"/>
                  </a:moveTo>
                  <a:lnTo>
                    <a:pt x="3974402" y="0"/>
                  </a:lnTo>
                  <a:cubicBezTo>
                    <a:pt x="3979817" y="0"/>
                    <a:pt x="3985010" y="2151"/>
                    <a:pt x="3988839" y="5980"/>
                  </a:cubicBezTo>
                  <a:cubicBezTo>
                    <a:pt x="3992668" y="9809"/>
                    <a:pt x="3994819" y="15002"/>
                    <a:pt x="3994819" y="20417"/>
                  </a:cubicBezTo>
                  <a:lnTo>
                    <a:pt x="3994819" y="548706"/>
                  </a:lnTo>
                  <a:cubicBezTo>
                    <a:pt x="3994819" y="554120"/>
                    <a:pt x="3992668" y="559313"/>
                    <a:pt x="3988839" y="563142"/>
                  </a:cubicBezTo>
                  <a:cubicBezTo>
                    <a:pt x="3985010" y="566971"/>
                    <a:pt x="3979817" y="569122"/>
                    <a:pt x="3974402" y="569122"/>
                  </a:cubicBezTo>
                  <a:lnTo>
                    <a:pt x="20417" y="569122"/>
                  </a:lnTo>
                  <a:cubicBezTo>
                    <a:pt x="9141" y="569122"/>
                    <a:pt x="0" y="559981"/>
                    <a:pt x="0" y="548706"/>
                  </a:cubicBezTo>
                  <a:lnTo>
                    <a:pt x="0" y="20417"/>
                  </a:lnTo>
                  <a:cubicBezTo>
                    <a:pt x="0" y="15002"/>
                    <a:pt x="2151" y="9809"/>
                    <a:pt x="5980" y="5980"/>
                  </a:cubicBezTo>
                  <a:cubicBezTo>
                    <a:pt x="9809" y="2151"/>
                    <a:pt x="15002" y="0"/>
                    <a:pt x="20417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994819" cy="63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2595868" y="1109861"/>
            <a:ext cx="1542952" cy="4397129"/>
            <a:chOff x="0" y="0"/>
            <a:chExt cx="660400" cy="18820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882018"/>
            </a:xfrm>
            <a:custGeom>
              <a:avLst/>
              <a:gdLst/>
              <a:ahLst/>
              <a:cxnLst/>
              <a:rect r="r" b="b" t="t" l="l"/>
              <a:pathLst>
                <a:path h="18820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2252"/>
                  </a:cubicBezTo>
                  <a:lnTo>
                    <a:pt x="660400" y="1882018"/>
                  </a:lnTo>
                  <a:lnTo>
                    <a:pt x="0" y="1882018"/>
                  </a:lnTo>
                  <a:lnTo>
                    <a:pt x="0" y="35338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E6F5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60325"/>
              <a:ext cx="660400" cy="182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19335" y="4846068"/>
            <a:ext cx="15099885" cy="2160886"/>
            <a:chOff x="0" y="0"/>
            <a:chExt cx="3976924" cy="569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6924" cy="569122"/>
            </a:xfrm>
            <a:custGeom>
              <a:avLst/>
              <a:gdLst/>
              <a:ahLst/>
              <a:cxnLst/>
              <a:rect r="r" b="b" t="t" l="l"/>
              <a:pathLst>
                <a:path h="569122" w="3976924">
                  <a:moveTo>
                    <a:pt x="20509" y="0"/>
                  </a:moveTo>
                  <a:lnTo>
                    <a:pt x="3956416" y="0"/>
                  </a:lnTo>
                  <a:cubicBezTo>
                    <a:pt x="3967742" y="0"/>
                    <a:pt x="3976924" y="9182"/>
                    <a:pt x="3976924" y="20509"/>
                  </a:cubicBezTo>
                  <a:lnTo>
                    <a:pt x="3976924" y="548614"/>
                  </a:lnTo>
                  <a:cubicBezTo>
                    <a:pt x="3976924" y="559940"/>
                    <a:pt x="3967742" y="569122"/>
                    <a:pt x="3956416" y="569122"/>
                  </a:cubicBezTo>
                  <a:lnTo>
                    <a:pt x="20509" y="569122"/>
                  </a:lnTo>
                  <a:cubicBezTo>
                    <a:pt x="9182" y="569122"/>
                    <a:pt x="0" y="559940"/>
                    <a:pt x="0" y="548614"/>
                  </a:cubicBezTo>
                  <a:lnTo>
                    <a:pt x="0" y="20509"/>
                  </a:lnTo>
                  <a:cubicBezTo>
                    <a:pt x="0" y="9182"/>
                    <a:pt x="9182" y="0"/>
                    <a:pt x="20509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976924" cy="63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2595868" y="3727947"/>
            <a:ext cx="1542952" cy="4397129"/>
            <a:chOff x="0" y="0"/>
            <a:chExt cx="660400" cy="18820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1882018"/>
            </a:xfrm>
            <a:custGeom>
              <a:avLst/>
              <a:gdLst/>
              <a:ahLst/>
              <a:cxnLst/>
              <a:rect r="r" b="b" t="t" l="l"/>
              <a:pathLst>
                <a:path h="18820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2252"/>
                  </a:cubicBezTo>
                  <a:lnTo>
                    <a:pt x="660400" y="1882018"/>
                  </a:lnTo>
                  <a:lnTo>
                    <a:pt x="0" y="1882018"/>
                  </a:lnTo>
                  <a:lnTo>
                    <a:pt x="0" y="35338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E6F5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60325"/>
              <a:ext cx="660400" cy="182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51391" y="7464154"/>
            <a:ext cx="15167828" cy="2160886"/>
            <a:chOff x="0" y="0"/>
            <a:chExt cx="3994819" cy="5691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94819" cy="569122"/>
            </a:xfrm>
            <a:custGeom>
              <a:avLst/>
              <a:gdLst/>
              <a:ahLst/>
              <a:cxnLst/>
              <a:rect r="r" b="b" t="t" l="l"/>
              <a:pathLst>
                <a:path h="569122" w="3994819">
                  <a:moveTo>
                    <a:pt x="20417" y="0"/>
                  </a:moveTo>
                  <a:lnTo>
                    <a:pt x="3974402" y="0"/>
                  </a:lnTo>
                  <a:cubicBezTo>
                    <a:pt x="3979817" y="0"/>
                    <a:pt x="3985010" y="2151"/>
                    <a:pt x="3988839" y="5980"/>
                  </a:cubicBezTo>
                  <a:cubicBezTo>
                    <a:pt x="3992668" y="9809"/>
                    <a:pt x="3994819" y="15002"/>
                    <a:pt x="3994819" y="20417"/>
                  </a:cubicBezTo>
                  <a:lnTo>
                    <a:pt x="3994819" y="548706"/>
                  </a:lnTo>
                  <a:cubicBezTo>
                    <a:pt x="3994819" y="554120"/>
                    <a:pt x="3992668" y="559313"/>
                    <a:pt x="3988839" y="563142"/>
                  </a:cubicBezTo>
                  <a:cubicBezTo>
                    <a:pt x="3985010" y="566971"/>
                    <a:pt x="3979817" y="569122"/>
                    <a:pt x="3974402" y="569122"/>
                  </a:cubicBezTo>
                  <a:lnTo>
                    <a:pt x="20417" y="569122"/>
                  </a:lnTo>
                  <a:cubicBezTo>
                    <a:pt x="9141" y="569122"/>
                    <a:pt x="0" y="559981"/>
                    <a:pt x="0" y="548706"/>
                  </a:cubicBezTo>
                  <a:lnTo>
                    <a:pt x="0" y="20417"/>
                  </a:lnTo>
                  <a:cubicBezTo>
                    <a:pt x="0" y="15002"/>
                    <a:pt x="2151" y="9809"/>
                    <a:pt x="5980" y="5980"/>
                  </a:cubicBezTo>
                  <a:cubicBezTo>
                    <a:pt x="9809" y="2151"/>
                    <a:pt x="15002" y="0"/>
                    <a:pt x="20417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3994819" cy="63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2595868" y="6346033"/>
            <a:ext cx="1542952" cy="4397129"/>
            <a:chOff x="0" y="0"/>
            <a:chExt cx="660400" cy="18820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1882018"/>
            </a:xfrm>
            <a:custGeom>
              <a:avLst/>
              <a:gdLst/>
              <a:ahLst/>
              <a:cxnLst/>
              <a:rect r="r" b="b" t="t" l="l"/>
              <a:pathLst>
                <a:path h="18820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2252"/>
                  </a:cubicBezTo>
                  <a:lnTo>
                    <a:pt x="660400" y="1882018"/>
                  </a:lnTo>
                  <a:lnTo>
                    <a:pt x="0" y="1882018"/>
                  </a:lnTo>
                  <a:lnTo>
                    <a:pt x="0" y="35338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E6F5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60325"/>
              <a:ext cx="660400" cy="182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902272" y="2515310"/>
            <a:ext cx="8968091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2668D"/>
                </a:solidFill>
                <a:latin typeface="Poppins"/>
              </a:rPr>
              <a:t>Integrate timely interventions and support mechanisms to enhance student success rates.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2272" y="4885746"/>
            <a:ext cx="1024317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2668D"/>
                </a:solidFill>
                <a:latin typeface="Poppins"/>
              </a:rPr>
              <a:t>This mini project offers an opportunity to apply theoretical knowledge to real-world scenarios, contributing to the advancement of education through intelligent data-driven insights.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02272" y="8026129"/>
            <a:ext cx="8968091" cy="101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1047" indent="-310524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22668D"/>
                </a:solidFill>
                <a:latin typeface="Poppins"/>
              </a:rPr>
              <a:t>Aim for a model that can be generalized to different educational institutions.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94046" y="406812"/>
            <a:ext cx="1262826" cy="1262826"/>
          </a:xfrm>
          <a:custGeom>
            <a:avLst/>
            <a:gdLst/>
            <a:ahLst/>
            <a:cxnLst/>
            <a:rect r="r" b="b" t="t" l="l"/>
            <a:pathLst>
              <a:path h="1262826" w="1262826">
                <a:moveTo>
                  <a:pt x="0" y="0"/>
                </a:moveTo>
                <a:lnTo>
                  <a:pt x="1262826" y="0"/>
                </a:lnTo>
                <a:lnTo>
                  <a:pt x="1262826" y="1262826"/>
                </a:lnTo>
                <a:lnTo>
                  <a:pt x="0" y="12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519270" y="6550635"/>
            <a:ext cx="912638" cy="912638"/>
          </a:xfrm>
          <a:custGeom>
            <a:avLst/>
            <a:gdLst/>
            <a:ahLst/>
            <a:cxnLst/>
            <a:rect r="r" b="b" t="t" l="l"/>
            <a:pathLst>
              <a:path h="912638" w="912638">
                <a:moveTo>
                  <a:pt x="0" y="0"/>
                </a:moveTo>
                <a:lnTo>
                  <a:pt x="912637" y="0"/>
                </a:lnTo>
                <a:lnTo>
                  <a:pt x="912637" y="912638"/>
                </a:lnTo>
                <a:lnTo>
                  <a:pt x="0" y="91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733770" y="-164317"/>
            <a:ext cx="571129" cy="57112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94046" y="8292989"/>
            <a:ext cx="503216" cy="50321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7726007" y="332325"/>
            <a:ext cx="705900" cy="70590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750574" y="738013"/>
            <a:ext cx="352950" cy="35295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7622638" y="3131950"/>
            <a:ext cx="352950" cy="35295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09170" y="9316073"/>
            <a:ext cx="256394" cy="25639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fast">
    <p:cover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6552" y="-217485"/>
            <a:ext cx="12002748" cy="10794465"/>
            <a:chOff x="0" y="0"/>
            <a:chExt cx="3161218" cy="2842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1218" cy="2842987"/>
            </a:xfrm>
            <a:custGeom>
              <a:avLst/>
              <a:gdLst/>
              <a:ahLst/>
              <a:cxnLst/>
              <a:rect r="r" b="b" t="t" l="l"/>
              <a:pathLst>
                <a:path h="2842987" w="3161218">
                  <a:moveTo>
                    <a:pt x="0" y="0"/>
                  </a:moveTo>
                  <a:lnTo>
                    <a:pt x="3161218" y="0"/>
                  </a:lnTo>
                  <a:lnTo>
                    <a:pt x="3161218" y="2842987"/>
                  </a:lnTo>
                  <a:lnTo>
                    <a:pt x="0" y="2842987"/>
                  </a:lnTo>
                  <a:close/>
                </a:path>
              </a:pathLst>
            </a:custGeom>
            <a:solidFill>
              <a:srgbClr val="FFC900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61218" cy="290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79037" y="2953869"/>
            <a:ext cx="9957778" cy="40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73"/>
              </a:lnSpc>
              <a:spcBef>
                <a:spcPct val="0"/>
              </a:spcBef>
            </a:pPr>
            <a:r>
              <a:rPr lang="en-US" sz="11338">
                <a:solidFill>
                  <a:srgbClr val="00334E"/>
                </a:solidFill>
                <a:latin typeface="Poppins Bold"/>
              </a:rPr>
              <a:t>Anticipated Challenges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26942" y="5003442"/>
            <a:ext cx="484230" cy="4842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6775" y="1377062"/>
            <a:ext cx="3496631" cy="8289428"/>
          </a:xfrm>
          <a:custGeom>
            <a:avLst/>
            <a:gdLst/>
            <a:ahLst/>
            <a:cxnLst/>
            <a:rect r="r" b="b" t="t" l="l"/>
            <a:pathLst>
              <a:path h="8289428" w="3496631">
                <a:moveTo>
                  <a:pt x="0" y="0"/>
                </a:moveTo>
                <a:lnTo>
                  <a:pt x="3496631" y="0"/>
                </a:lnTo>
                <a:lnTo>
                  <a:pt x="3496631" y="8289427"/>
                </a:lnTo>
                <a:lnTo>
                  <a:pt x="0" y="828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89186" y="8688186"/>
            <a:ext cx="1140229" cy="1140229"/>
          </a:xfrm>
          <a:custGeom>
            <a:avLst/>
            <a:gdLst/>
            <a:ahLst/>
            <a:cxnLst/>
            <a:rect r="r" b="b" t="t" l="l"/>
            <a:pathLst>
              <a:path h="1140229" w="1140229">
                <a:moveTo>
                  <a:pt x="0" y="0"/>
                </a:moveTo>
                <a:lnTo>
                  <a:pt x="1140228" y="0"/>
                </a:lnTo>
                <a:lnTo>
                  <a:pt x="1140228" y="1140228"/>
                </a:lnTo>
                <a:lnTo>
                  <a:pt x="0" y="114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1172" y="453406"/>
            <a:ext cx="1090760" cy="1090760"/>
          </a:xfrm>
          <a:custGeom>
            <a:avLst/>
            <a:gdLst/>
            <a:ahLst/>
            <a:cxnLst/>
            <a:rect r="r" b="b" t="t" l="l"/>
            <a:pathLst>
              <a:path h="1090760" w="1090760">
                <a:moveTo>
                  <a:pt x="0" y="0"/>
                </a:moveTo>
                <a:lnTo>
                  <a:pt x="1090760" y="0"/>
                </a:lnTo>
                <a:lnTo>
                  <a:pt x="1090760" y="1090760"/>
                </a:lnTo>
                <a:lnTo>
                  <a:pt x="0" y="109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82545" y="374464"/>
            <a:ext cx="484230" cy="4842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0107" y="756671"/>
            <a:ext cx="272029" cy="2720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0821" y="1763946"/>
            <a:ext cx="203449" cy="20344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587300" y="7739953"/>
            <a:ext cx="484230" cy="48423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689186" y="8029513"/>
            <a:ext cx="242115" cy="24211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52" y="2523213"/>
            <a:ext cx="18796121" cy="7245274"/>
            <a:chOff x="0" y="0"/>
            <a:chExt cx="4950419" cy="190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0419" cy="1908220"/>
            </a:xfrm>
            <a:custGeom>
              <a:avLst/>
              <a:gdLst/>
              <a:ahLst/>
              <a:cxnLst/>
              <a:rect r="r" b="b" t="t" l="l"/>
              <a:pathLst>
                <a:path h="1908220" w="4950419">
                  <a:moveTo>
                    <a:pt x="0" y="0"/>
                  </a:moveTo>
                  <a:lnTo>
                    <a:pt x="4950419" y="0"/>
                  </a:lnTo>
                  <a:lnTo>
                    <a:pt x="4950419" y="1908220"/>
                  </a:lnTo>
                  <a:lnTo>
                    <a:pt x="0" y="1908220"/>
                  </a:lnTo>
                  <a:close/>
                </a:path>
              </a:pathLst>
            </a:custGeom>
            <a:solidFill>
              <a:srgbClr val="FFFADD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50419" cy="1974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96002" y="536420"/>
            <a:ext cx="11295995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334E"/>
                </a:solidFill>
                <a:latin typeface="Poppins Bold"/>
              </a:rPr>
              <a:t>Anticipated Challenges</a:t>
            </a:r>
          </a:p>
        </p:txBody>
      </p:sp>
      <p:sp>
        <p:nvSpPr>
          <p:cNvPr name="AutoShape 6" id="6"/>
          <p:cNvSpPr/>
          <p:nvPr/>
        </p:nvSpPr>
        <p:spPr>
          <a:xfrm>
            <a:off x="6107150" y="3279879"/>
            <a:ext cx="0" cy="5419418"/>
          </a:xfrm>
          <a:prstGeom prst="line">
            <a:avLst/>
          </a:prstGeom>
          <a:ln cap="rnd" w="38100">
            <a:solidFill>
              <a:srgbClr val="FFC9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180850" y="3279879"/>
            <a:ext cx="0" cy="5419418"/>
          </a:xfrm>
          <a:prstGeom prst="line">
            <a:avLst/>
          </a:prstGeom>
          <a:ln cap="rnd" w="38100">
            <a:solidFill>
              <a:srgbClr val="FFC9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0618" y="6288659"/>
            <a:ext cx="5039366" cy="1014273"/>
            <a:chOff x="0" y="0"/>
            <a:chExt cx="1327240" cy="2671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240" cy="267134"/>
            </a:xfrm>
            <a:custGeom>
              <a:avLst/>
              <a:gdLst/>
              <a:ahLst/>
              <a:cxnLst/>
              <a:rect r="r" b="b" t="t" l="l"/>
              <a:pathLst>
                <a:path h="267134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88783"/>
                  </a:lnTo>
                  <a:cubicBezTo>
                    <a:pt x="1327240" y="209563"/>
                    <a:pt x="1318986" y="229492"/>
                    <a:pt x="1304292" y="244185"/>
                  </a:cubicBezTo>
                  <a:cubicBezTo>
                    <a:pt x="1289598" y="258879"/>
                    <a:pt x="1269670" y="267134"/>
                    <a:pt x="1248890" y="267134"/>
                  </a:cubicBezTo>
                  <a:lnTo>
                    <a:pt x="78351" y="267134"/>
                  </a:lnTo>
                  <a:cubicBezTo>
                    <a:pt x="35079" y="267134"/>
                    <a:pt x="0" y="232055"/>
                    <a:pt x="0" y="188783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27240" cy="32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Data Integration and Compatibility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5012" y="7607732"/>
            <a:ext cx="503936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Integrating diverse data sources and ensuring compatibility with various educational platforms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5012" y="3279879"/>
            <a:ext cx="5039366" cy="846181"/>
            <a:chOff x="0" y="0"/>
            <a:chExt cx="1327240" cy="222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Privacy and Security Concerns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5012" y="4430859"/>
            <a:ext cx="503936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Safeguarding sensitive student data and ensuring compliance with privacy regulations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19025" y="3279879"/>
            <a:ext cx="5039366" cy="846181"/>
            <a:chOff x="0" y="0"/>
            <a:chExt cx="1327240" cy="2228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User Adoption and Engagement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941322" y="4430859"/>
            <a:ext cx="503936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Encouraging students to actively use the platform and engage with the performance analytics features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50618" y="453332"/>
            <a:ext cx="1332593" cy="1332593"/>
          </a:xfrm>
          <a:custGeom>
            <a:avLst/>
            <a:gdLst/>
            <a:ahLst/>
            <a:cxnLst/>
            <a:rect r="r" b="b" t="t" l="l"/>
            <a:pathLst>
              <a:path h="1332593" w="1332593">
                <a:moveTo>
                  <a:pt x="0" y="0"/>
                </a:moveTo>
                <a:lnTo>
                  <a:pt x="1332593" y="0"/>
                </a:lnTo>
                <a:lnTo>
                  <a:pt x="1332593" y="1332594"/>
                </a:lnTo>
                <a:lnTo>
                  <a:pt x="0" y="133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419315" y="1776401"/>
            <a:ext cx="1122746" cy="1122746"/>
          </a:xfrm>
          <a:custGeom>
            <a:avLst/>
            <a:gdLst/>
            <a:ahLst/>
            <a:cxnLst/>
            <a:rect r="r" b="b" t="t" l="l"/>
            <a:pathLst>
              <a:path h="1122746" w="1122746">
                <a:moveTo>
                  <a:pt x="0" y="0"/>
                </a:moveTo>
                <a:lnTo>
                  <a:pt x="1122746" y="0"/>
                </a:lnTo>
                <a:lnTo>
                  <a:pt x="1122746" y="1122745"/>
                </a:lnTo>
                <a:lnTo>
                  <a:pt x="0" y="112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13446">
            <a:off x="9069033" y="9419523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9" y="0"/>
                </a:lnTo>
                <a:lnTo>
                  <a:pt x="697929" y="697928"/>
                </a:lnTo>
                <a:lnTo>
                  <a:pt x="0" y="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020168" y="-117797"/>
            <a:ext cx="571129" cy="57112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91297" y="765020"/>
            <a:ext cx="354610" cy="35461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079832" y="548500"/>
            <a:ext cx="625047" cy="6250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502430" y="1426340"/>
            <a:ext cx="431433" cy="43143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205791" y="357642"/>
            <a:ext cx="296638" cy="29663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883211" y="9433259"/>
            <a:ext cx="496806" cy="49680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245081" y="10055988"/>
            <a:ext cx="344903" cy="34490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271610" y="9455963"/>
            <a:ext cx="312524" cy="31252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239683" y="9846398"/>
            <a:ext cx="209589" cy="209589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7259300" y="9899726"/>
            <a:ext cx="548488" cy="548488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4946752" y="9990540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8" y="0"/>
                </a:lnTo>
                <a:lnTo>
                  <a:pt x="697928" y="697929"/>
                </a:lnTo>
                <a:lnTo>
                  <a:pt x="0" y="69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6625725" y="6288659"/>
            <a:ext cx="5039366" cy="1014273"/>
            <a:chOff x="0" y="0"/>
            <a:chExt cx="1327240" cy="26713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27240" cy="267134"/>
            </a:xfrm>
            <a:custGeom>
              <a:avLst/>
              <a:gdLst/>
              <a:ahLst/>
              <a:cxnLst/>
              <a:rect r="r" b="b" t="t" l="l"/>
              <a:pathLst>
                <a:path h="267134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88783"/>
                  </a:lnTo>
                  <a:cubicBezTo>
                    <a:pt x="1327240" y="209563"/>
                    <a:pt x="1318986" y="229492"/>
                    <a:pt x="1304292" y="244185"/>
                  </a:cubicBezTo>
                  <a:cubicBezTo>
                    <a:pt x="1289598" y="258879"/>
                    <a:pt x="1269670" y="267134"/>
                    <a:pt x="1248890" y="267134"/>
                  </a:cubicBezTo>
                  <a:lnTo>
                    <a:pt x="78351" y="267134"/>
                  </a:lnTo>
                  <a:cubicBezTo>
                    <a:pt x="35079" y="267134"/>
                    <a:pt x="0" y="232055"/>
                    <a:pt x="0" y="188783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327240" cy="32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Technical Maintenance and Upgrades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6808167" y="7607732"/>
            <a:ext cx="5039366" cy="159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Managing and maintaining the technical infrastructure, including regular updates and system upgrades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2819025" y="6288659"/>
            <a:ext cx="5039366" cy="1014273"/>
            <a:chOff x="0" y="0"/>
            <a:chExt cx="1327240" cy="26713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327240" cy="267134"/>
            </a:xfrm>
            <a:custGeom>
              <a:avLst/>
              <a:gdLst/>
              <a:ahLst/>
              <a:cxnLst/>
              <a:rect r="r" b="b" t="t" l="l"/>
              <a:pathLst>
                <a:path h="267134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88783"/>
                  </a:lnTo>
                  <a:cubicBezTo>
                    <a:pt x="1327240" y="209563"/>
                    <a:pt x="1318986" y="229492"/>
                    <a:pt x="1304292" y="244185"/>
                  </a:cubicBezTo>
                  <a:cubicBezTo>
                    <a:pt x="1289598" y="258879"/>
                    <a:pt x="1269670" y="267134"/>
                    <a:pt x="1248890" y="267134"/>
                  </a:cubicBezTo>
                  <a:lnTo>
                    <a:pt x="78351" y="267134"/>
                  </a:lnTo>
                  <a:cubicBezTo>
                    <a:pt x="35079" y="267134"/>
                    <a:pt x="0" y="232055"/>
                    <a:pt x="0" y="188783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1327240" cy="32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Educational Institution Collaboration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2941322" y="7607732"/>
            <a:ext cx="503936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Collaborating with educational institutions to integrate the platform into their systems and workflows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6625725" y="3279879"/>
            <a:ext cx="5039366" cy="846181"/>
            <a:chOff x="0" y="0"/>
            <a:chExt cx="1327240" cy="22286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27240" cy="222862"/>
            </a:xfrm>
            <a:custGeom>
              <a:avLst/>
              <a:gdLst/>
              <a:ahLst/>
              <a:cxnLst/>
              <a:rect r="r" b="b" t="t" l="l"/>
              <a:pathLst>
                <a:path h="222862" w="1327240">
                  <a:moveTo>
                    <a:pt x="78351" y="0"/>
                  </a:moveTo>
                  <a:lnTo>
                    <a:pt x="1248890" y="0"/>
                  </a:lnTo>
                  <a:cubicBezTo>
                    <a:pt x="1269670" y="0"/>
                    <a:pt x="1289598" y="8255"/>
                    <a:pt x="1304292" y="22948"/>
                  </a:cubicBezTo>
                  <a:cubicBezTo>
                    <a:pt x="1318986" y="37642"/>
                    <a:pt x="1327240" y="57571"/>
                    <a:pt x="1327240" y="78351"/>
                  </a:cubicBezTo>
                  <a:lnTo>
                    <a:pt x="1327240" y="144512"/>
                  </a:lnTo>
                  <a:cubicBezTo>
                    <a:pt x="1327240" y="165292"/>
                    <a:pt x="1318986" y="185220"/>
                    <a:pt x="1304292" y="199914"/>
                  </a:cubicBezTo>
                  <a:cubicBezTo>
                    <a:pt x="1289598" y="214608"/>
                    <a:pt x="1269670" y="222862"/>
                    <a:pt x="1248890" y="222862"/>
                  </a:cubicBezTo>
                  <a:lnTo>
                    <a:pt x="78351" y="222862"/>
                  </a:lnTo>
                  <a:cubicBezTo>
                    <a:pt x="57571" y="222862"/>
                    <a:pt x="37642" y="214608"/>
                    <a:pt x="22948" y="199914"/>
                  </a:cubicBezTo>
                  <a:cubicBezTo>
                    <a:pt x="8255" y="185220"/>
                    <a:pt x="0" y="165292"/>
                    <a:pt x="0" y="144512"/>
                  </a:cubicBezTo>
                  <a:lnTo>
                    <a:pt x="0" y="78351"/>
                  </a:lnTo>
                  <a:cubicBezTo>
                    <a:pt x="0" y="57571"/>
                    <a:pt x="8255" y="37642"/>
                    <a:pt x="22948" y="22948"/>
                  </a:cubicBezTo>
                  <a:cubicBezTo>
                    <a:pt x="37642" y="8255"/>
                    <a:pt x="57571" y="0"/>
                    <a:pt x="78351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1327240" cy="28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 Bold"/>
                </a:rPr>
                <a:t>Scalability Issues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6808167" y="4430859"/>
            <a:ext cx="503936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22668D"/>
                </a:solidFill>
                <a:latin typeface="Poppins"/>
              </a:rPr>
              <a:t>Handling an increasing number of users and data as the platform gains popularity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4749" y="1686079"/>
            <a:ext cx="10208946" cy="10514832"/>
          </a:xfrm>
          <a:custGeom>
            <a:avLst/>
            <a:gdLst/>
            <a:ahLst/>
            <a:cxnLst/>
            <a:rect r="r" b="b" t="t" l="l"/>
            <a:pathLst>
              <a:path h="10514832" w="10208946">
                <a:moveTo>
                  <a:pt x="0" y="0"/>
                </a:moveTo>
                <a:lnTo>
                  <a:pt x="10208946" y="0"/>
                </a:lnTo>
                <a:lnTo>
                  <a:pt x="10208946" y="10514832"/>
                </a:lnTo>
                <a:lnTo>
                  <a:pt x="0" y="1051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0065" y="4421188"/>
            <a:ext cx="5693928" cy="5964078"/>
          </a:xfrm>
          <a:custGeom>
            <a:avLst/>
            <a:gdLst/>
            <a:ahLst/>
            <a:cxnLst/>
            <a:rect r="r" b="b" t="t" l="l"/>
            <a:pathLst>
              <a:path h="5964078" w="5693928">
                <a:moveTo>
                  <a:pt x="0" y="0"/>
                </a:moveTo>
                <a:lnTo>
                  <a:pt x="5693927" y="0"/>
                </a:lnTo>
                <a:lnTo>
                  <a:pt x="5693927" y="5964077"/>
                </a:lnTo>
                <a:lnTo>
                  <a:pt x="0" y="596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4874" y="3063002"/>
            <a:ext cx="8444961" cy="5401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139"/>
              </a:lnSpc>
              <a:spcBef>
                <a:spcPct val="0"/>
              </a:spcBef>
            </a:pPr>
            <a:r>
              <a:rPr lang="en-US" sz="10099">
                <a:solidFill>
                  <a:srgbClr val="00334E"/>
                </a:solidFill>
                <a:latin typeface="Poppins Bold"/>
              </a:rPr>
              <a:t>RELATED RESEARCH PAPERS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20864" y="765833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7565" y="-96866"/>
            <a:ext cx="794618" cy="7946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62301" y="1023388"/>
            <a:ext cx="477529" cy="4775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02949" y="2046414"/>
            <a:ext cx="300268" cy="3002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00513" y="8237227"/>
            <a:ext cx="1298201" cy="1298201"/>
          </a:xfrm>
          <a:custGeom>
            <a:avLst/>
            <a:gdLst/>
            <a:ahLst/>
            <a:cxnLst/>
            <a:rect r="r" b="b" t="t" l="l"/>
            <a:pathLst>
              <a:path h="1298201" w="1298201">
                <a:moveTo>
                  <a:pt x="0" y="0"/>
                </a:moveTo>
                <a:lnTo>
                  <a:pt x="1298201" y="0"/>
                </a:lnTo>
                <a:lnTo>
                  <a:pt x="1298201" y="1298201"/>
                </a:lnTo>
                <a:lnTo>
                  <a:pt x="0" y="1298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08177" y="9583053"/>
            <a:ext cx="794618" cy="7946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647563"/>
            <a:ext cx="477529" cy="47752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212775" y="1434522"/>
            <a:ext cx="1046525" cy="1046525"/>
          </a:xfrm>
          <a:custGeom>
            <a:avLst/>
            <a:gdLst/>
            <a:ahLst/>
            <a:cxnLst/>
            <a:rect r="r" b="b" t="t" l="l"/>
            <a:pathLst>
              <a:path h="1046525" w="1046525">
                <a:moveTo>
                  <a:pt x="0" y="0"/>
                </a:moveTo>
                <a:lnTo>
                  <a:pt x="1046525" y="0"/>
                </a:lnTo>
                <a:lnTo>
                  <a:pt x="1046525" y="1046524"/>
                </a:lnTo>
                <a:lnTo>
                  <a:pt x="0" y="1046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41561" y="765833"/>
            <a:ext cx="405822" cy="40582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095" y="1015649"/>
            <a:ext cx="4426555" cy="4426555"/>
          </a:xfrm>
          <a:custGeom>
            <a:avLst/>
            <a:gdLst/>
            <a:ahLst/>
            <a:cxnLst/>
            <a:rect r="r" b="b" t="t" l="l"/>
            <a:pathLst>
              <a:path h="4426555" w="4426555">
                <a:moveTo>
                  <a:pt x="0" y="0"/>
                </a:moveTo>
                <a:lnTo>
                  <a:pt x="4426555" y="0"/>
                </a:lnTo>
                <a:lnTo>
                  <a:pt x="4426555" y="4426556"/>
                </a:lnTo>
                <a:lnTo>
                  <a:pt x="0" y="4426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175" y="1986347"/>
            <a:ext cx="782445" cy="782445"/>
          </a:xfrm>
          <a:custGeom>
            <a:avLst/>
            <a:gdLst/>
            <a:ahLst/>
            <a:cxnLst/>
            <a:rect r="r" b="b" t="t" l="l"/>
            <a:pathLst>
              <a:path h="782445" w="782445">
                <a:moveTo>
                  <a:pt x="0" y="0"/>
                </a:moveTo>
                <a:lnTo>
                  <a:pt x="782445" y="0"/>
                </a:lnTo>
                <a:lnTo>
                  <a:pt x="782445" y="782444"/>
                </a:lnTo>
                <a:lnTo>
                  <a:pt x="0" y="78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7793" y="1097434"/>
            <a:ext cx="220605" cy="22060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1225" y="907028"/>
            <a:ext cx="300709" cy="30070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57981" y="4775217"/>
            <a:ext cx="300709" cy="3007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480837" y="5384351"/>
            <a:ext cx="557848" cy="557848"/>
          </a:xfrm>
          <a:custGeom>
            <a:avLst/>
            <a:gdLst/>
            <a:ahLst/>
            <a:cxnLst/>
            <a:rect r="r" b="b" t="t" l="l"/>
            <a:pathLst>
              <a:path h="557848" w="557848">
                <a:moveTo>
                  <a:pt x="0" y="0"/>
                </a:moveTo>
                <a:lnTo>
                  <a:pt x="557848" y="0"/>
                </a:lnTo>
                <a:lnTo>
                  <a:pt x="557848" y="557848"/>
                </a:lnTo>
                <a:lnTo>
                  <a:pt x="0" y="55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171859" y="4480037"/>
            <a:ext cx="210667" cy="2106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009380" y="9139053"/>
            <a:ext cx="389352" cy="3893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139646" y="9333729"/>
            <a:ext cx="659207" cy="659207"/>
          </a:xfrm>
          <a:custGeom>
            <a:avLst/>
            <a:gdLst/>
            <a:ahLst/>
            <a:cxnLst/>
            <a:rect r="r" b="b" t="t" l="l"/>
            <a:pathLst>
              <a:path h="659207" w="659207">
                <a:moveTo>
                  <a:pt x="0" y="0"/>
                </a:moveTo>
                <a:lnTo>
                  <a:pt x="659208" y="0"/>
                </a:lnTo>
                <a:lnTo>
                  <a:pt x="659208" y="659207"/>
                </a:lnTo>
                <a:lnTo>
                  <a:pt x="0" y="659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696851" y="217207"/>
            <a:ext cx="11701319" cy="9852586"/>
          </a:xfrm>
          <a:custGeom>
            <a:avLst/>
            <a:gdLst/>
            <a:ahLst/>
            <a:cxnLst/>
            <a:rect r="r" b="b" t="t" l="l"/>
            <a:pathLst>
              <a:path h="9852586" w="11701319">
                <a:moveTo>
                  <a:pt x="0" y="0"/>
                </a:moveTo>
                <a:lnTo>
                  <a:pt x="11701319" y="0"/>
                </a:lnTo>
                <a:lnTo>
                  <a:pt x="11701319" y="9852586"/>
                </a:lnTo>
                <a:lnTo>
                  <a:pt x="0" y="9852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83" r="0" b="-283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7175" y="6589899"/>
            <a:ext cx="5237771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334E"/>
                </a:solidFill>
                <a:latin typeface="Poppins Bold"/>
              </a:rPr>
              <a:t>Related </a:t>
            </a:r>
          </a:p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334E"/>
                </a:solidFill>
                <a:latin typeface="Poppins Bold"/>
              </a:rPr>
              <a:t>Research </a:t>
            </a:r>
          </a:p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334E"/>
                </a:solidFill>
                <a:latin typeface="Poppins Bold"/>
              </a:rPr>
              <a:t>Papers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49225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6456" y="3400425"/>
            <a:ext cx="10732554" cy="23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5887038"/>
            <a:ext cx="4399962" cy="4399962"/>
          </a:xfrm>
          <a:custGeom>
            <a:avLst/>
            <a:gdLst/>
            <a:ahLst/>
            <a:cxnLst/>
            <a:rect r="r" b="b" t="t" l="l"/>
            <a:pathLst>
              <a:path h="4399962" w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370" y="576838"/>
            <a:ext cx="1090760" cy="1090760"/>
          </a:xfrm>
          <a:custGeom>
            <a:avLst/>
            <a:gdLst/>
            <a:ahLst/>
            <a:cxnLst/>
            <a:rect r="r" b="b" t="t" l="l"/>
            <a:pathLst>
              <a:path h="1090760" w="1090760">
                <a:moveTo>
                  <a:pt x="0" y="0"/>
                </a:moveTo>
                <a:lnTo>
                  <a:pt x="1090760" y="0"/>
                </a:lnTo>
                <a:lnTo>
                  <a:pt x="1090760" y="1090760"/>
                </a:lnTo>
                <a:lnTo>
                  <a:pt x="0" y="109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88702" y="1393154"/>
            <a:ext cx="548889" cy="5488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5928" y="2218446"/>
            <a:ext cx="329491" cy="3294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259300" y="8715357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14221" y="8076730"/>
            <a:ext cx="794618" cy="7946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561395" y="7599201"/>
            <a:ext cx="477529" cy="4775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59442" y="9258300"/>
            <a:ext cx="300268" cy="3002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76208" y="8179647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3" y="0"/>
                </a:lnTo>
                <a:lnTo>
                  <a:pt x="2107353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77468" y="4655286"/>
            <a:ext cx="794618" cy="7946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31145" y="6643264"/>
            <a:ext cx="502464" cy="502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59942" y="5669736"/>
            <a:ext cx="502464" cy="50246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413446">
            <a:off x="9106267" y="9447781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8" y="0"/>
                </a:lnTo>
                <a:lnTo>
                  <a:pt x="697928" y="697929"/>
                </a:lnTo>
                <a:lnTo>
                  <a:pt x="0" y="69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920445" y="9461517"/>
            <a:ext cx="496806" cy="49680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282314" y="10084246"/>
            <a:ext cx="344903" cy="34490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308843" y="9484222"/>
            <a:ext cx="312524" cy="31252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76916" y="9874657"/>
            <a:ext cx="209589" cy="209589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7296533" y="9927985"/>
            <a:ext cx="548488" cy="54848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4983985" y="10018799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8" y="0"/>
                </a:lnTo>
                <a:lnTo>
                  <a:pt x="697928" y="697928"/>
                </a:lnTo>
                <a:lnTo>
                  <a:pt x="0" y="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7498806" y="6233090"/>
            <a:ext cx="912638" cy="912638"/>
          </a:xfrm>
          <a:custGeom>
            <a:avLst/>
            <a:gdLst/>
            <a:ahLst/>
            <a:cxnLst/>
            <a:rect r="r" b="b" t="t" l="l"/>
            <a:pathLst>
              <a:path h="912638" w="912638">
                <a:moveTo>
                  <a:pt x="0" y="0"/>
                </a:moveTo>
                <a:lnTo>
                  <a:pt x="912638" y="0"/>
                </a:lnTo>
                <a:lnTo>
                  <a:pt x="912638" y="912638"/>
                </a:lnTo>
                <a:lnTo>
                  <a:pt x="0" y="912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7705544" y="14780"/>
            <a:ext cx="705900" cy="705900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6730110" y="420468"/>
            <a:ext cx="352950" cy="352950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7602175" y="2814405"/>
            <a:ext cx="352950" cy="352950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6896309" y="1888687"/>
            <a:ext cx="926777" cy="926777"/>
          </a:xfrm>
          <a:custGeom>
            <a:avLst/>
            <a:gdLst/>
            <a:ahLst/>
            <a:cxnLst/>
            <a:rect r="r" b="b" t="t" l="l"/>
            <a:pathLst>
              <a:path h="926777" w="926777">
                <a:moveTo>
                  <a:pt x="0" y="0"/>
                </a:moveTo>
                <a:lnTo>
                  <a:pt x="926776" y="0"/>
                </a:lnTo>
                <a:lnTo>
                  <a:pt x="926776" y="926776"/>
                </a:lnTo>
                <a:lnTo>
                  <a:pt x="0" y="92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7915760" y="3315063"/>
            <a:ext cx="329485" cy="329485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7004178" y="3982635"/>
            <a:ext cx="463388" cy="463388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5627217" y="0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7808177" y="9583053"/>
            <a:ext cx="794618" cy="794618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014108" y="33704"/>
            <a:ext cx="377093" cy="377093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10777136" y="556620"/>
            <a:ext cx="825921" cy="825921"/>
          </a:xfrm>
          <a:custGeom>
            <a:avLst/>
            <a:gdLst/>
            <a:ahLst/>
            <a:cxnLst/>
            <a:rect r="r" b="b" t="t" l="l"/>
            <a:pathLst>
              <a:path h="825921" w="825921">
                <a:moveTo>
                  <a:pt x="0" y="0"/>
                </a:moveTo>
                <a:lnTo>
                  <a:pt x="825921" y="0"/>
                </a:lnTo>
                <a:lnTo>
                  <a:pt x="825921" y="825921"/>
                </a:lnTo>
                <a:lnTo>
                  <a:pt x="0" y="825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13772769" y="1097484"/>
            <a:ext cx="570114" cy="570114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7550" y="-1062784"/>
            <a:ext cx="8732033" cy="8993667"/>
          </a:xfrm>
          <a:custGeom>
            <a:avLst/>
            <a:gdLst/>
            <a:ahLst/>
            <a:cxnLst/>
            <a:rect r="r" b="b" t="t" l="l"/>
            <a:pathLst>
              <a:path h="8993667" w="8732033">
                <a:moveTo>
                  <a:pt x="0" y="0"/>
                </a:moveTo>
                <a:lnTo>
                  <a:pt x="8732033" y="0"/>
                </a:lnTo>
                <a:lnTo>
                  <a:pt x="8732033" y="8993667"/>
                </a:lnTo>
                <a:lnTo>
                  <a:pt x="0" y="899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7072" y="8858907"/>
            <a:ext cx="1140229" cy="1140229"/>
          </a:xfrm>
          <a:custGeom>
            <a:avLst/>
            <a:gdLst/>
            <a:ahLst/>
            <a:cxnLst/>
            <a:rect r="r" b="b" t="t" l="l"/>
            <a:pathLst>
              <a:path h="1140229" w="1140229">
                <a:moveTo>
                  <a:pt x="0" y="0"/>
                </a:moveTo>
                <a:lnTo>
                  <a:pt x="1140229" y="0"/>
                </a:lnTo>
                <a:lnTo>
                  <a:pt x="1140229" y="1140228"/>
                </a:lnTo>
                <a:lnTo>
                  <a:pt x="0" y="114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9026" y="-163185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3" y="0"/>
                </a:lnTo>
                <a:lnTo>
                  <a:pt x="2107353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67072" y="2552610"/>
            <a:ext cx="484878" cy="4848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88291" y="571805"/>
            <a:ext cx="9311418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334E"/>
                </a:solidFill>
                <a:latin typeface="Poppins Bold"/>
              </a:rPr>
              <a:t>Team Members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16638" y="8156682"/>
            <a:ext cx="358012" cy="3580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27610" y="9809547"/>
            <a:ext cx="645877" cy="64587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16589" y="5761097"/>
            <a:ext cx="5873034" cy="3028220"/>
            <a:chOff x="0" y="0"/>
            <a:chExt cx="7830712" cy="403762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830712" cy="4037626"/>
              <a:chOff x="0" y="0"/>
              <a:chExt cx="1285210" cy="66267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85210" cy="662672"/>
              </a:xfrm>
              <a:custGeom>
                <a:avLst/>
                <a:gdLst/>
                <a:ahLst/>
                <a:cxnLst/>
                <a:rect r="r" b="b" t="t" l="l"/>
                <a:pathLst>
                  <a:path h="662672" w="1285210">
                    <a:moveTo>
                      <a:pt x="84983" y="0"/>
                    </a:moveTo>
                    <a:lnTo>
                      <a:pt x="1200227" y="0"/>
                    </a:lnTo>
                    <a:cubicBezTo>
                      <a:pt x="1222765" y="0"/>
                      <a:pt x="1244381" y="8954"/>
                      <a:pt x="1260319" y="24891"/>
                    </a:cubicBezTo>
                    <a:cubicBezTo>
                      <a:pt x="1276256" y="40828"/>
                      <a:pt x="1285210" y="62444"/>
                      <a:pt x="1285210" y="84983"/>
                    </a:cubicBezTo>
                    <a:lnTo>
                      <a:pt x="1285210" y="577689"/>
                    </a:lnTo>
                    <a:cubicBezTo>
                      <a:pt x="1285210" y="624624"/>
                      <a:pt x="1247161" y="662672"/>
                      <a:pt x="1200227" y="662672"/>
                    </a:cubicBezTo>
                    <a:lnTo>
                      <a:pt x="84983" y="662672"/>
                    </a:lnTo>
                    <a:cubicBezTo>
                      <a:pt x="62444" y="662672"/>
                      <a:pt x="40828" y="653719"/>
                      <a:pt x="24891" y="637781"/>
                    </a:cubicBezTo>
                    <a:cubicBezTo>
                      <a:pt x="8954" y="621844"/>
                      <a:pt x="0" y="600228"/>
                      <a:pt x="0" y="577689"/>
                    </a:cubicBezTo>
                    <a:lnTo>
                      <a:pt x="0" y="84983"/>
                    </a:lnTo>
                    <a:cubicBezTo>
                      <a:pt x="0" y="62444"/>
                      <a:pt x="8954" y="40828"/>
                      <a:pt x="24891" y="24891"/>
                    </a:cubicBezTo>
                    <a:cubicBezTo>
                      <a:pt x="40828" y="8954"/>
                      <a:pt x="62444" y="0"/>
                      <a:pt x="84983" y="0"/>
                    </a:cubicBezTo>
                    <a:close/>
                  </a:path>
                </a:pathLst>
              </a:custGeom>
              <a:solidFill>
                <a:srgbClr val="FFF89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1285210" cy="729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93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92742" y="654002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Sohail Ansari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92742" y="2624035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22668D"/>
                  </a:solidFill>
                  <a:latin typeface="Poppins"/>
                </a:rPr>
                <a:t>Member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789871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       AM22D004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5761097"/>
            <a:ext cx="5754639" cy="2967174"/>
            <a:chOff x="0" y="0"/>
            <a:chExt cx="7672852" cy="395623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672852" cy="3956231"/>
              <a:chOff x="0" y="0"/>
              <a:chExt cx="1285210" cy="66267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85210" cy="662672"/>
              </a:xfrm>
              <a:custGeom>
                <a:avLst/>
                <a:gdLst/>
                <a:ahLst/>
                <a:cxnLst/>
                <a:rect r="r" b="b" t="t" l="l"/>
                <a:pathLst>
                  <a:path h="662672" w="1285210">
                    <a:moveTo>
                      <a:pt x="84983" y="0"/>
                    </a:moveTo>
                    <a:lnTo>
                      <a:pt x="1200227" y="0"/>
                    </a:lnTo>
                    <a:cubicBezTo>
                      <a:pt x="1222765" y="0"/>
                      <a:pt x="1244381" y="8954"/>
                      <a:pt x="1260319" y="24891"/>
                    </a:cubicBezTo>
                    <a:cubicBezTo>
                      <a:pt x="1276256" y="40828"/>
                      <a:pt x="1285210" y="62444"/>
                      <a:pt x="1285210" y="84983"/>
                    </a:cubicBezTo>
                    <a:lnTo>
                      <a:pt x="1285210" y="577689"/>
                    </a:lnTo>
                    <a:cubicBezTo>
                      <a:pt x="1285210" y="624624"/>
                      <a:pt x="1247161" y="662672"/>
                      <a:pt x="1200227" y="662672"/>
                    </a:cubicBezTo>
                    <a:lnTo>
                      <a:pt x="84983" y="662672"/>
                    </a:lnTo>
                    <a:cubicBezTo>
                      <a:pt x="62444" y="662672"/>
                      <a:pt x="40828" y="653719"/>
                      <a:pt x="24891" y="637781"/>
                    </a:cubicBezTo>
                    <a:cubicBezTo>
                      <a:pt x="8954" y="621844"/>
                      <a:pt x="0" y="600228"/>
                      <a:pt x="0" y="577689"/>
                    </a:cubicBezTo>
                    <a:lnTo>
                      <a:pt x="0" y="84983"/>
                    </a:lnTo>
                    <a:cubicBezTo>
                      <a:pt x="0" y="62444"/>
                      <a:pt x="8954" y="40828"/>
                      <a:pt x="24891" y="24891"/>
                    </a:cubicBezTo>
                    <a:cubicBezTo>
                      <a:pt x="40828" y="8954"/>
                      <a:pt x="62444" y="0"/>
                      <a:pt x="84983" y="0"/>
                    </a:cubicBezTo>
                    <a:close/>
                  </a:path>
                </a:pathLst>
              </a:custGeom>
              <a:solidFill>
                <a:srgbClr val="FFF89A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66675"/>
                <a:ext cx="1285210" cy="729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93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82808" y="638898"/>
              <a:ext cx="6702532" cy="795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55"/>
                </a:lnSpc>
                <a:spcBef>
                  <a:spcPct val="0"/>
                </a:spcBef>
              </a:pPr>
              <a:r>
                <a:rPr lang="en-US" sz="3468">
                  <a:solidFill>
                    <a:srgbClr val="00334E"/>
                  </a:solidFill>
                  <a:latin typeface="Poppins Bold"/>
                </a:rPr>
                <a:t>Ankush Gupta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82808" y="2569216"/>
              <a:ext cx="6702532" cy="795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55"/>
                </a:lnSpc>
                <a:spcBef>
                  <a:spcPct val="0"/>
                </a:spcBef>
              </a:pPr>
              <a:r>
                <a:rPr lang="en-US" sz="3468">
                  <a:solidFill>
                    <a:srgbClr val="22668D"/>
                  </a:solidFill>
                  <a:latin typeface="Poppins"/>
                </a:rPr>
                <a:t>Member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751868"/>
              <a:ext cx="6702532" cy="795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55"/>
                </a:lnSpc>
                <a:spcBef>
                  <a:spcPct val="0"/>
                </a:spcBef>
              </a:pPr>
              <a:r>
                <a:rPr lang="en-US" sz="3468">
                  <a:solidFill>
                    <a:srgbClr val="00334E"/>
                  </a:solidFill>
                  <a:latin typeface="Poppins Bold"/>
                </a:rPr>
                <a:t>       AM21062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6589" y="2236257"/>
            <a:ext cx="5873034" cy="3028220"/>
            <a:chOff x="0" y="0"/>
            <a:chExt cx="7830712" cy="403762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7830712" cy="4037626"/>
              <a:chOff x="0" y="0"/>
              <a:chExt cx="1285210" cy="6626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85210" cy="662672"/>
              </a:xfrm>
              <a:custGeom>
                <a:avLst/>
                <a:gdLst/>
                <a:ahLst/>
                <a:cxnLst/>
                <a:rect r="r" b="b" t="t" l="l"/>
                <a:pathLst>
                  <a:path h="662672" w="1285210">
                    <a:moveTo>
                      <a:pt x="84983" y="0"/>
                    </a:moveTo>
                    <a:lnTo>
                      <a:pt x="1200227" y="0"/>
                    </a:lnTo>
                    <a:cubicBezTo>
                      <a:pt x="1222765" y="0"/>
                      <a:pt x="1244381" y="8954"/>
                      <a:pt x="1260319" y="24891"/>
                    </a:cubicBezTo>
                    <a:cubicBezTo>
                      <a:pt x="1276256" y="40828"/>
                      <a:pt x="1285210" y="62444"/>
                      <a:pt x="1285210" y="84983"/>
                    </a:cubicBezTo>
                    <a:lnTo>
                      <a:pt x="1285210" y="577689"/>
                    </a:lnTo>
                    <a:cubicBezTo>
                      <a:pt x="1285210" y="624624"/>
                      <a:pt x="1247161" y="662672"/>
                      <a:pt x="1200227" y="662672"/>
                    </a:cubicBezTo>
                    <a:lnTo>
                      <a:pt x="84983" y="662672"/>
                    </a:lnTo>
                    <a:cubicBezTo>
                      <a:pt x="62444" y="662672"/>
                      <a:pt x="40828" y="653719"/>
                      <a:pt x="24891" y="637781"/>
                    </a:cubicBezTo>
                    <a:cubicBezTo>
                      <a:pt x="8954" y="621844"/>
                      <a:pt x="0" y="600228"/>
                      <a:pt x="0" y="577689"/>
                    </a:cubicBezTo>
                    <a:lnTo>
                      <a:pt x="0" y="84983"/>
                    </a:lnTo>
                    <a:cubicBezTo>
                      <a:pt x="0" y="62444"/>
                      <a:pt x="8954" y="40828"/>
                      <a:pt x="24891" y="24891"/>
                    </a:cubicBezTo>
                    <a:cubicBezTo>
                      <a:pt x="40828" y="8954"/>
                      <a:pt x="62444" y="0"/>
                      <a:pt x="84983" y="0"/>
                    </a:cubicBezTo>
                    <a:close/>
                  </a:path>
                </a:pathLst>
              </a:custGeom>
              <a:solidFill>
                <a:srgbClr val="FFF89A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1285210" cy="729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93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492742" y="654002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Ritik Malviya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92742" y="2624035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22668D"/>
                  </a:solidFill>
                  <a:latin typeface="Poppins"/>
                </a:rPr>
                <a:t>Leader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789871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       AM21007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353850" y="5761097"/>
            <a:ext cx="5873034" cy="3028220"/>
            <a:chOff x="0" y="0"/>
            <a:chExt cx="7830712" cy="4037626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7830712" cy="4037626"/>
              <a:chOff x="0" y="0"/>
              <a:chExt cx="1285210" cy="66267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285210" cy="662672"/>
              </a:xfrm>
              <a:custGeom>
                <a:avLst/>
                <a:gdLst/>
                <a:ahLst/>
                <a:cxnLst/>
                <a:rect r="r" b="b" t="t" l="l"/>
                <a:pathLst>
                  <a:path h="662672" w="1285210">
                    <a:moveTo>
                      <a:pt x="84983" y="0"/>
                    </a:moveTo>
                    <a:lnTo>
                      <a:pt x="1200227" y="0"/>
                    </a:lnTo>
                    <a:cubicBezTo>
                      <a:pt x="1222765" y="0"/>
                      <a:pt x="1244381" y="8954"/>
                      <a:pt x="1260319" y="24891"/>
                    </a:cubicBezTo>
                    <a:cubicBezTo>
                      <a:pt x="1276256" y="40828"/>
                      <a:pt x="1285210" y="62444"/>
                      <a:pt x="1285210" y="84983"/>
                    </a:cubicBezTo>
                    <a:lnTo>
                      <a:pt x="1285210" y="577689"/>
                    </a:lnTo>
                    <a:cubicBezTo>
                      <a:pt x="1285210" y="624624"/>
                      <a:pt x="1247161" y="662672"/>
                      <a:pt x="1200227" y="662672"/>
                    </a:cubicBezTo>
                    <a:lnTo>
                      <a:pt x="84983" y="662672"/>
                    </a:lnTo>
                    <a:cubicBezTo>
                      <a:pt x="62444" y="662672"/>
                      <a:pt x="40828" y="653719"/>
                      <a:pt x="24891" y="637781"/>
                    </a:cubicBezTo>
                    <a:cubicBezTo>
                      <a:pt x="8954" y="621844"/>
                      <a:pt x="0" y="600228"/>
                      <a:pt x="0" y="577689"/>
                    </a:cubicBezTo>
                    <a:lnTo>
                      <a:pt x="0" y="84983"/>
                    </a:lnTo>
                    <a:cubicBezTo>
                      <a:pt x="0" y="62444"/>
                      <a:pt x="8954" y="40828"/>
                      <a:pt x="24891" y="24891"/>
                    </a:cubicBezTo>
                    <a:cubicBezTo>
                      <a:pt x="40828" y="8954"/>
                      <a:pt x="62444" y="0"/>
                      <a:pt x="84983" y="0"/>
                    </a:cubicBezTo>
                    <a:close/>
                  </a:path>
                </a:pathLst>
              </a:custGeom>
              <a:solidFill>
                <a:srgbClr val="FFF89A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66675"/>
                <a:ext cx="1285210" cy="729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93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92742" y="654002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Ruchita Kumbhare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92742" y="2624035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22668D"/>
                  </a:solidFill>
                  <a:latin typeface="Poppins"/>
                </a:rPr>
                <a:t>Member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789871"/>
              <a:ext cx="6840428" cy="81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5"/>
                </a:lnSpc>
                <a:spcBef>
                  <a:spcPct val="0"/>
                </a:spcBef>
              </a:pPr>
              <a:r>
                <a:rPr lang="en-US" sz="3539">
                  <a:solidFill>
                    <a:srgbClr val="00334E"/>
                  </a:solidFill>
                  <a:latin typeface="Poppins Bold"/>
                </a:rPr>
                <a:t>       AM21002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15083">
            <a:off x="3239692" y="-937716"/>
            <a:ext cx="11808616" cy="12162433"/>
          </a:xfrm>
          <a:custGeom>
            <a:avLst/>
            <a:gdLst/>
            <a:ahLst/>
            <a:cxnLst/>
            <a:rect r="r" b="b" t="t" l="l"/>
            <a:pathLst>
              <a:path h="12162433" w="11808616">
                <a:moveTo>
                  <a:pt x="0" y="0"/>
                </a:moveTo>
                <a:lnTo>
                  <a:pt x="11808616" y="0"/>
                </a:lnTo>
                <a:lnTo>
                  <a:pt x="11808616" y="12162432"/>
                </a:lnTo>
                <a:lnTo>
                  <a:pt x="0" y="1216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15083">
            <a:off x="3618847" y="-547200"/>
            <a:ext cx="11050305" cy="11381400"/>
          </a:xfrm>
          <a:custGeom>
            <a:avLst/>
            <a:gdLst/>
            <a:ahLst/>
            <a:cxnLst/>
            <a:rect r="r" b="b" t="t" l="l"/>
            <a:pathLst>
              <a:path h="11381400" w="11050305">
                <a:moveTo>
                  <a:pt x="0" y="0"/>
                </a:moveTo>
                <a:lnTo>
                  <a:pt x="11050306" y="0"/>
                </a:lnTo>
                <a:lnTo>
                  <a:pt x="11050306" y="11381400"/>
                </a:lnTo>
                <a:lnTo>
                  <a:pt x="0" y="11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9677" y="4144979"/>
            <a:ext cx="10468646" cy="340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PROBLEM STATEMENT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45299" y="7150947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4" y="0"/>
                </a:lnTo>
                <a:lnTo>
                  <a:pt x="2107354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1091" y="775534"/>
            <a:ext cx="1517115" cy="1517115"/>
          </a:xfrm>
          <a:custGeom>
            <a:avLst/>
            <a:gdLst/>
            <a:ahLst/>
            <a:cxnLst/>
            <a:rect r="r" b="b" t="t" l="l"/>
            <a:pathLst>
              <a:path h="1517115" w="1517115">
                <a:moveTo>
                  <a:pt x="0" y="0"/>
                </a:moveTo>
                <a:lnTo>
                  <a:pt x="1517116" y="0"/>
                </a:lnTo>
                <a:lnTo>
                  <a:pt x="1517116" y="1517116"/>
                </a:lnTo>
                <a:lnTo>
                  <a:pt x="0" y="1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715357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09400" y="392406"/>
            <a:ext cx="539361" cy="5393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0159" y="1921643"/>
            <a:ext cx="378921" cy="3789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14221" y="8076730"/>
            <a:ext cx="794618" cy="7946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61395" y="7599201"/>
            <a:ext cx="477529" cy="47752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59442" y="9258300"/>
            <a:ext cx="300268" cy="3002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8378" y="3626586"/>
            <a:ext cx="794618" cy="7946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62055" y="5614564"/>
            <a:ext cx="502464" cy="502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9032" y="4641036"/>
            <a:ext cx="502464" cy="50246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419526" y="-3112378"/>
            <a:ext cx="5850108" cy="16511756"/>
            <a:chOff x="0" y="0"/>
            <a:chExt cx="660400" cy="1863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863959"/>
            </a:xfrm>
            <a:custGeom>
              <a:avLst/>
              <a:gdLst/>
              <a:ahLst/>
              <a:cxnLst/>
              <a:rect r="r" b="b" t="t" l="l"/>
              <a:pathLst>
                <a:path h="186395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1851"/>
                  </a:cubicBezTo>
                  <a:lnTo>
                    <a:pt x="660400" y="1863959"/>
                  </a:lnTo>
                  <a:lnTo>
                    <a:pt x="0" y="1863959"/>
                  </a:lnTo>
                  <a:lnTo>
                    <a:pt x="0" y="35297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C900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60325"/>
              <a:ext cx="660400" cy="180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1295" y="5524500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50924" y="3454917"/>
            <a:ext cx="13767386" cy="312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74"/>
              </a:lnSpc>
              <a:spcBef>
                <a:spcPct val="0"/>
              </a:spcBef>
            </a:pPr>
            <a:r>
              <a:rPr lang="en-US" sz="8767">
                <a:solidFill>
                  <a:srgbClr val="00334E"/>
                </a:solidFill>
                <a:latin typeface="Poppins Bold"/>
              </a:rPr>
              <a:t>STUDENT PERFORMANCE ANALYSIS FOR COLLEGE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9370" y="576838"/>
            <a:ext cx="1090760" cy="1090760"/>
          </a:xfrm>
          <a:custGeom>
            <a:avLst/>
            <a:gdLst/>
            <a:ahLst/>
            <a:cxnLst/>
            <a:rect r="r" b="b" t="t" l="l"/>
            <a:pathLst>
              <a:path h="1090760" w="1090760">
                <a:moveTo>
                  <a:pt x="0" y="0"/>
                </a:moveTo>
                <a:lnTo>
                  <a:pt x="1090760" y="0"/>
                </a:lnTo>
                <a:lnTo>
                  <a:pt x="1090760" y="1090760"/>
                </a:lnTo>
                <a:lnTo>
                  <a:pt x="0" y="109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88702" y="1393154"/>
            <a:ext cx="548889" cy="5488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5928" y="2218446"/>
            <a:ext cx="329491" cy="3294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13091" y="7663268"/>
            <a:ext cx="1214688" cy="1214688"/>
          </a:xfrm>
          <a:custGeom>
            <a:avLst/>
            <a:gdLst/>
            <a:ahLst/>
            <a:cxnLst/>
            <a:rect r="r" b="b" t="t" l="l"/>
            <a:pathLst>
              <a:path h="1214688" w="1214688">
                <a:moveTo>
                  <a:pt x="0" y="0"/>
                </a:moveTo>
                <a:lnTo>
                  <a:pt x="1214688" y="0"/>
                </a:lnTo>
                <a:lnTo>
                  <a:pt x="1214688" y="1214688"/>
                </a:lnTo>
                <a:lnTo>
                  <a:pt x="0" y="121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236861" y="9034125"/>
            <a:ext cx="376229" cy="3762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407987" y="9381779"/>
            <a:ext cx="457892" cy="4578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095485" y="926930"/>
            <a:ext cx="329491" cy="3294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359754"/>
            <a:ext cx="329491" cy="32949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22603" y="9258300"/>
            <a:ext cx="485660" cy="48566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fast">
    <p:cover dir="l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15083">
            <a:off x="3239692" y="-937716"/>
            <a:ext cx="11808616" cy="12162433"/>
          </a:xfrm>
          <a:custGeom>
            <a:avLst/>
            <a:gdLst/>
            <a:ahLst/>
            <a:cxnLst/>
            <a:rect r="r" b="b" t="t" l="l"/>
            <a:pathLst>
              <a:path h="12162433" w="11808616">
                <a:moveTo>
                  <a:pt x="0" y="0"/>
                </a:moveTo>
                <a:lnTo>
                  <a:pt x="11808616" y="0"/>
                </a:lnTo>
                <a:lnTo>
                  <a:pt x="11808616" y="12162432"/>
                </a:lnTo>
                <a:lnTo>
                  <a:pt x="0" y="1216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15083">
            <a:off x="3618847" y="-547200"/>
            <a:ext cx="11050305" cy="11381400"/>
          </a:xfrm>
          <a:custGeom>
            <a:avLst/>
            <a:gdLst/>
            <a:ahLst/>
            <a:cxnLst/>
            <a:rect r="r" b="b" t="t" l="l"/>
            <a:pathLst>
              <a:path h="11381400" w="11050305">
                <a:moveTo>
                  <a:pt x="0" y="0"/>
                </a:moveTo>
                <a:lnTo>
                  <a:pt x="11050306" y="0"/>
                </a:lnTo>
                <a:lnTo>
                  <a:pt x="11050306" y="11381400"/>
                </a:lnTo>
                <a:lnTo>
                  <a:pt x="0" y="11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7657" y="1094019"/>
            <a:ext cx="10468646" cy="8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BRIEF INTRODUCTION</a:t>
            </a:r>
            <a:r>
              <a:rPr lang="en-US" sz="9500">
                <a:solidFill>
                  <a:srgbClr val="00334E"/>
                </a:solidFill>
                <a:latin typeface="Poppins Bold"/>
              </a:rPr>
              <a:t> </a:t>
            </a:r>
          </a:p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ON </a:t>
            </a:r>
          </a:p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pROJECT TOPIC</a:t>
            </a:r>
          </a:p>
          <a:p>
            <a:pPr algn="ctr" marL="0" indent="0" lvl="0">
              <a:lnSpc>
                <a:spcPts val="133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45299" y="7150947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4" y="0"/>
                </a:lnTo>
                <a:lnTo>
                  <a:pt x="2107354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1091" y="775534"/>
            <a:ext cx="1517115" cy="1517115"/>
          </a:xfrm>
          <a:custGeom>
            <a:avLst/>
            <a:gdLst/>
            <a:ahLst/>
            <a:cxnLst/>
            <a:rect r="r" b="b" t="t" l="l"/>
            <a:pathLst>
              <a:path h="1517115" w="1517115">
                <a:moveTo>
                  <a:pt x="0" y="0"/>
                </a:moveTo>
                <a:lnTo>
                  <a:pt x="1517116" y="0"/>
                </a:lnTo>
                <a:lnTo>
                  <a:pt x="1517116" y="1517116"/>
                </a:lnTo>
                <a:lnTo>
                  <a:pt x="0" y="1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715357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09400" y="392406"/>
            <a:ext cx="539361" cy="5393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0159" y="1921643"/>
            <a:ext cx="378921" cy="3789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14221" y="8076730"/>
            <a:ext cx="794618" cy="7946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61395" y="7599201"/>
            <a:ext cx="477529" cy="47752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59442" y="9258300"/>
            <a:ext cx="300268" cy="3002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8378" y="3626586"/>
            <a:ext cx="794618" cy="7946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62055" y="5614564"/>
            <a:ext cx="502464" cy="502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9032" y="4641036"/>
            <a:ext cx="502464" cy="50246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6552" y="-217485"/>
            <a:ext cx="12002748" cy="10794465"/>
            <a:chOff x="0" y="0"/>
            <a:chExt cx="3161218" cy="2842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1218" cy="2842987"/>
            </a:xfrm>
            <a:custGeom>
              <a:avLst/>
              <a:gdLst/>
              <a:ahLst/>
              <a:cxnLst/>
              <a:rect r="r" b="b" t="t" l="l"/>
              <a:pathLst>
                <a:path h="2842987" w="3161218">
                  <a:moveTo>
                    <a:pt x="0" y="0"/>
                  </a:moveTo>
                  <a:lnTo>
                    <a:pt x="3161218" y="0"/>
                  </a:lnTo>
                  <a:lnTo>
                    <a:pt x="3161218" y="2842987"/>
                  </a:lnTo>
                  <a:lnTo>
                    <a:pt x="0" y="2842987"/>
                  </a:lnTo>
                  <a:close/>
                </a:path>
              </a:pathLst>
            </a:custGeom>
            <a:solidFill>
              <a:srgbClr val="FFC900"/>
            </a:solidFill>
            <a:ln w="57150" cap="sq">
              <a:solidFill>
                <a:srgbClr val="FFF89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61218" cy="290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56552" y="2362861"/>
            <a:ext cx="12002748" cy="719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0873" indent="-490437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2668D"/>
                </a:solidFill>
                <a:latin typeface="Poppins"/>
              </a:rPr>
              <a:t> The educational landscape is undergoing rapid changes, necessitating innovative approaches for effective outcomes</a:t>
            </a:r>
          </a:p>
          <a:p>
            <a:pPr marL="980873" indent="-490437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2668D"/>
                </a:solidFill>
                <a:latin typeface="Poppins"/>
              </a:rPr>
              <a:t>This mini project is to design and implement a system</a:t>
            </a:r>
          </a:p>
          <a:p>
            <a:pPr marL="980873" indent="-490437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2668D"/>
                </a:solidFill>
                <a:latin typeface="Poppins"/>
              </a:rPr>
              <a:t>   The focus is on comprehensive analysis and prediction of college student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8286" y="673611"/>
            <a:ext cx="1003928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334E"/>
                </a:solidFill>
                <a:latin typeface="Poppins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26942" y="5003442"/>
            <a:ext cx="484230" cy="48423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6775" y="1377062"/>
            <a:ext cx="3496631" cy="8289428"/>
          </a:xfrm>
          <a:custGeom>
            <a:avLst/>
            <a:gdLst/>
            <a:ahLst/>
            <a:cxnLst/>
            <a:rect r="r" b="b" t="t" l="l"/>
            <a:pathLst>
              <a:path h="8289428" w="3496631">
                <a:moveTo>
                  <a:pt x="0" y="0"/>
                </a:moveTo>
                <a:lnTo>
                  <a:pt x="3496631" y="0"/>
                </a:lnTo>
                <a:lnTo>
                  <a:pt x="3496631" y="8289427"/>
                </a:lnTo>
                <a:lnTo>
                  <a:pt x="0" y="828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89186" y="8688186"/>
            <a:ext cx="1140229" cy="1140229"/>
          </a:xfrm>
          <a:custGeom>
            <a:avLst/>
            <a:gdLst/>
            <a:ahLst/>
            <a:cxnLst/>
            <a:rect r="r" b="b" t="t" l="l"/>
            <a:pathLst>
              <a:path h="1140229" w="1140229">
                <a:moveTo>
                  <a:pt x="0" y="0"/>
                </a:moveTo>
                <a:lnTo>
                  <a:pt x="1140228" y="0"/>
                </a:lnTo>
                <a:lnTo>
                  <a:pt x="1140228" y="1140228"/>
                </a:lnTo>
                <a:lnTo>
                  <a:pt x="0" y="114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11172" y="453406"/>
            <a:ext cx="1090760" cy="1090760"/>
          </a:xfrm>
          <a:custGeom>
            <a:avLst/>
            <a:gdLst/>
            <a:ahLst/>
            <a:cxnLst/>
            <a:rect r="r" b="b" t="t" l="l"/>
            <a:pathLst>
              <a:path h="1090760" w="1090760">
                <a:moveTo>
                  <a:pt x="0" y="0"/>
                </a:moveTo>
                <a:lnTo>
                  <a:pt x="1090760" y="0"/>
                </a:lnTo>
                <a:lnTo>
                  <a:pt x="1090760" y="1090760"/>
                </a:lnTo>
                <a:lnTo>
                  <a:pt x="0" y="109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82545" y="374464"/>
            <a:ext cx="484230" cy="4842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0107" y="756671"/>
            <a:ext cx="272029" cy="272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0821" y="1763946"/>
            <a:ext cx="203449" cy="20344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587300" y="7739953"/>
            <a:ext cx="484230" cy="48423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689186" y="8029513"/>
            <a:ext cx="242115" cy="24211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7331" y="4749848"/>
            <a:ext cx="8732033" cy="8993667"/>
          </a:xfrm>
          <a:custGeom>
            <a:avLst/>
            <a:gdLst/>
            <a:ahLst/>
            <a:cxnLst/>
            <a:rect r="r" b="b" t="t" l="l"/>
            <a:pathLst>
              <a:path h="8993667" w="8732033">
                <a:moveTo>
                  <a:pt x="0" y="0"/>
                </a:moveTo>
                <a:lnTo>
                  <a:pt x="8732033" y="0"/>
                </a:lnTo>
                <a:lnTo>
                  <a:pt x="8732033" y="8993667"/>
                </a:lnTo>
                <a:lnTo>
                  <a:pt x="0" y="899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200" y="1877913"/>
            <a:ext cx="11978802" cy="7659633"/>
            <a:chOff x="0" y="0"/>
            <a:chExt cx="3313603" cy="2118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3603" cy="2118825"/>
            </a:xfrm>
            <a:custGeom>
              <a:avLst/>
              <a:gdLst/>
              <a:ahLst/>
              <a:cxnLst/>
              <a:rect r="r" b="b" t="t" l="l"/>
              <a:pathLst>
                <a:path h="2118825" w="3313603">
                  <a:moveTo>
                    <a:pt x="32961" y="0"/>
                  </a:moveTo>
                  <a:lnTo>
                    <a:pt x="3280642" y="0"/>
                  </a:lnTo>
                  <a:cubicBezTo>
                    <a:pt x="3298846" y="0"/>
                    <a:pt x="3313603" y="14757"/>
                    <a:pt x="3313603" y="32961"/>
                  </a:cubicBezTo>
                  <a:lnTo>
                    <a:pt x="3313603" y="2085864"/>
                  </a:lnTo>
                  <a:cubicBezTo>
                    <a:pt x="3313603" y="2094605"/>
                    <a:pt x="3310131" y="2102989"/>
                    <a:pt x="3303949" y="2109171"/>
                  </a:cubicBezTo>
                  <a:cubicBezTo>
                    <a:pt x="3297768" y="2115352"/>
                    <a:pt x="3289384" y="2118825"/>
                    <a:pt x="3280642" y="2118825"/>
                  </a:cubicBezTo>
                  <a:lnTo>
                    <a:pt x="32961" y="2118825"/>
                  </a:lnTo>
                  <a:cubicBezTo>
                    <a:pt x="14757" y="2118825"/>
                    <a:pt x="0" y="2104068"/>
                    <a:pt x="0" y="2085864"/>
                  </a:cubicBezTo>
                  <a:lnTo>
                    <a:pt x="0" y="32961"/>
                  </a:lnTo>
                  <a:cubicBezTo>
                    <a:pt x="0" y="24219"/>
                    <a:pt x="3473" y="15836"/>
                    <a:pt x="9654" y="9654"/>
                  </a:cubicBezTo>
                  <a:cubicBezTo>
                    <a:pt x="15836" y="3473"/>
                    <a:pt x="24219" y="0"/>
                    <a:pt x="32961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313603" cy="2185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4543658" y="-4206613"/>
            <a:ext cx="2256917" cy="12169052"/>
            <a:chOff x="0" y="0"/>
            <a:chExt cx="660400" cy="3560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3560805"/>
            </a:xfrm>
            <a:custGeom>
              <a:avLst/>
              <a:gdLst/>
              <a:ahLst/>
              <a:cxnLst/>
              <a:rect r="r" b="b" t="t" l="l"/>
              <a:pathLst>
                <a:path h="356080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89543"/>
                  </a:cubicBezTo>
                  <a:lnTo>
                    <a:pt x="660400" y="3560805"/>
                  </a:lnTo>
                  <a:lnTo>
                    <a:pt x="0" y="3560805"/>
                  </a:lnTo>
                  <a:lnTo>
                    <a:pt x="0" y="39189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C9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60325"/>
              <a:ext cx="660400" cy="3500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97663" y="1193700"/>
            <a:ext cx="9359668" cy="233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0334E"/>
                </a:solidFill>
                <a:latin typeface="Poppins Bold"/>
              </a:rPr>
              <a:t>PROJECT HIGHLIGHTS</a:t>
            </a:r>
          </a:p>
          <a:p>
            <a:pPr marL="0" indent="0" lvl="0">
              <a:lnSpc>
                <a:spcPts val="91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3579659"/>
            <a:ext cx="11407590" cy="524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67799" indent="-533900" lvl="1">
              <a:lnSpc>
                <a:spcPts val="6924"/>
              </a:lnSpc>
              <a:buFont typeface="Arial"/>
              <a:buChar char="•"/>
            </a:pPr>
            <a:r>
              <a:rPr lang="en-US" sz="4945">
                <a:solidFill>
                  <a:srgbClr val="00334E"/>
                </a:solidFill>
                <a:latin typeface="Poppins Bold"/>
              </a:rPr>
              <a:t> Platform for Students and teachers</a:t>
            </a:r>
          </a:p>
          <a:p>
            <a:pPr marL="1067799" indent="-533900" lvl="1">
              <a:lnSpc>
                <a:spcPts val="6924"/>
              </a:lnSpc>
              <a:buFont typeface="Arial"/>
              <a:buChar char="•"/>
            </a:pPr>
            <a:r>
              <a:rPr lang="en-US" sz="4945">
                <a:solidFill>
                  <a:srgbClr val="00334E"/>
                </a:solidFill>
                <a:latin typeface="Poppins Bold"/>
              </a:rPr>
              <a:t>Student Dashboard</a:t>
            </a:r>
          </a:p>
          <a:p>
            <a:pPr marL="1067799" indent="-533900" lvl="1">
              <a:lnSpc>
                <a:spcPts val="6924"/>
              </a:lnSpc>
              <a:buFont typeface="Arial"/>
              <a:buChar char="•"/>
            </a:pPr>
            <a:r>
              <a:rPr lang="en-US" sz="4945">
                <a:solidFill>
                  <a:srgbClr val="00334E"/>
                </a:solidFill>
                <a:latin typeface="Poppins Bold"/>
              </a:rPr>
              <a:t> Performance analyser</a:t>
            </a:r>
          </a:p>
          <a:p>
            <a:pPr marL="1067799" indent="-533900" lvl="1">
              <a:lnSpc>
                <a:spcPts val="6924"/>
              </a:lnSpc>
              <a:buFont typeface="Arial"/>
              <a:buChar char="•"/>
            </a:pPr>
            <a:r>
              <a:rPr lang="en-US" sz="4945">
                <a:solidFill>
                  <a:srgbClr val="00334E"/>
                </a:solidFill>
                <a:latin typeface="Poppins Bold"/>
              </a:rPr>
              <a:t>CGPA &amp; SGPA calculator</a:t>
            </a:r>
          </a:p>
          <a:p>
            <a:pPr marL="1067799" indent="-533900" lvl="1">
              <a:lnSpc>
                <a:spcPts val="6924"/>
              </a:lnSpc>
              <a:buFont typeface="Arial"/>
              <a:buChar char="•"/>
            </a:pPr>
            <a:r>
              <a:rPr lang="en-US" sz="4945">
                <a:solidFill>
                  <a:srgbClr val="00334E"/>
                </a:solidFill>
                <a:latin typeface="Poppins Bold"/>
              </a:rPr>
              <a:t>ESE guidance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70736" y="3994986"/>
            <a:ext cx="5572958" cy="5542560"/>
          </a:xfrm>
          <a:custGeom>
            <a:avLst/>
            <a:gdLst/>
            <a:ahLst/>
            <a:cxnLst/>
            <a:rect r="r" b="b" t="t" l="l"/>
            <a:pathLst>
              <a:path h="5542560" w="5572958">
                <a:moveTo>
                  <a:pt x="0" y="0"/>
                </a:moveTo>
                <a:lnTo>
                  <a:pt x="5572957" y="0"/>
                </a:lnTo>
                <a:lnTo>
                  <a:pt x="5572957" y="5542560"/>
                </a:lnTo>
                <a:lnTo>
                  <a:pt x="0" y="5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03464" y="3152419"/>
            <a:ext cx="1140229" cy="1140229"/>
          </a:xfrm>
          <a:custGeom>
            <a:avLst/>
            <a:gdLst/>
            <a:ahLst/>
            <a:cxnLst/>
            <a:rect r="r" b="b" t="t" l="l"/>
            <a:pathLst>
              <a:path h="1140229" w="1140229">
                <a:moveTo>
                  <a:pt x="0" y="0"/>
                </a:moveTo>
                <a:lnTo>
                  <a:pt x="1140229" y="0"/>
                </a:lnTo>
                <a:lnTo>
                  <a:pt x="1140229" y="1140229"/>
                </a:lnTo>
                <a:lnTo>
                  <a:pt x="0" y="114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397882" y="2826584"/>
            <a:ext cx="359574" cy="3595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174240" y="2101945"/>
            <a:ext cx="539361" cy="53936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499629" y="2509211"/>
            <a:ext cx="813616" cy="813616"/>
          </a:xfrm>
          <a:custGeom>
            <a:avLst/>
            <a:gdLst/>
            <a:ahLst/>
            <a:cxnLst/>
            <a:rect r="r" b="b" t="t" l="l"/>
            <a:pathLst>
              <a:path h="813616" w="813616">
                <a:moveTo>
                  <a:pt x="0" y="0"/>
                </a:moveTo>
                <a:lnTo>
                  <a:pt x="813616" y="0"/>
                </a:lnTo>
                <a:lnTo>
                  <a:pt x="813616" y="813617"/>
                </a:lnTo>
                <a:lnTo>
                  <a:pt x="0" y="813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909533" y="8898726"/>
            <a:ext cx="359574" cy="3595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0618" y="453332"/>
            <a:ext cx="1332593" cy="1332593"/>
          </a:xfrm>
          <a:custGeom>
            <a:avLst/>
            <a:gdLst/>
            <a:ahLst/>
            <a:cxnLst/>
            <a:rect r="r" b="b" t="t" l="l"/>
            <a:pathLst>
              <a:path h="1332593" w="1332593">
                <a:moveTo>
                  <a:pt x="0" y="0"/>
                </a:moveTo>
                <a:lnTo>
                  <a:pt x="1332593" y="0"/>
                </a:lnTo>
                <a:lnTo>
                  <a:pt x="1332593" y="1332594"/>
                </a:lnTo>
                <a:lnTo>
                  <a:pt x="0" y="1332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9315" y="1776401"/>
            <a:ext cx="1122746" cy="1122746"/>
          </a:xfrm>
          <a:custGeom>
            <a:avLst/>
            <a:gdLst/>
            <a:ahLst/>
            <a:cxnLst/>
            <a:rect r="r" b="b" t="t" l="l"/>
            <a:pathLst>
              <a:path h="1122746" w="1122746">
                <a:moveTo>
                  <a:pt x="0" y="0"/>
                </a:moveTo>
                <a:lnTo>
                  <a:pt x="1122746" y="0"/>
                </a:lnTo>
                <a:lnTo>
                  <a:pt x="1122746" y="1122745"/>
                </a:lnTo>
                <a:lnTo>
                  <a:pt x="0" y="112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3446">
            <a:off x="9069033" y="9419523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9" y="0"/>
                </a:lnTo>
                <a:lnTo>
                  <a:pt x="697929" y="697928"/>
                </a:lnTo>
                <a:lnTo>
                  <a:pt x="0" y="6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20168" y="-117797"/>
            <a:ext cx="571129" cy="5711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91297" y="765020"/>
            <a:ext cx="354610" cy="3546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79832" y="548500"/>
            <a:ext cx="625047" cy="6250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502430" y="1426340"/>
            <a:ext cx="431433" cy="4314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205791" y="357642"/>
            <a:ext cx="296638" cy="29663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83211" y="9433259"/>
            <a:ext cx="496806" cy="49680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45081" y="10055988"/>
            <a:ext cx="344903" cy="34490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271610" y="9455963"/>
            <a:ext cx="312524" cy="3125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39683" y="9846398"/>
            <a:ext cx="209589" cy="20958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7259300" y="9899726"/>
            <a:ext cx="548488" cy="54848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89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4946752" y="9990540"/>
            <a:ext cx="697929" cy="697929"/>
          </a:xfrm>
          <a:custGeom>
            <a:avLst/>
            <a:gdLst/>
            <a:ahLst/>
            <a:cxnLst/>
            <a:rect r="r" b="b" t="t" l="l"/>
            <a:pathLst>
              <a:path h="697929" w="697929">
                <a:moveTo>
                  <a:pt x="0" y="0"/>
                </a:moveTo>
                <a:lnTo>
                  <a:pt x="697928" y="0"/>
                </a:lnTo>
                <a:lnTo>
                  <a:pt x="697928" y="697929"/>
                </a:lnTo>
                <a:lnTo>
                  <a:pt x="0" y="69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0" y="1336238"/>
            <a:ext cx="18288000" cy="7452845"/>
          </a:xfrm>
          <a:custGeom>
            <a:avLst/>
            <a:gdLst/>
            <a:ahLst/>
            <a:cxnLst/>
            <a:rect r="r" b="b" t="t" l="l"/>
            <a:pathLst>
              <a:path h="7452845" w="18288000">
                <a:moveTo>
                  <a:pt x="0" y="0"/>
                </a:moveTo>
                <a:lnTo>
                  <a:pt x="18288000" y="0"/>
                </a:lnTo>
                <a:lnTo>
                  <a:pt x="18288000" y="7452845"/>
                </a:lnTo>
                <a:lnTo>
                  <a:pt x="0" y="7452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906" t="-37007" r="-12337" b="-38625"/>
            </a:stretch>
          </a:blipFill>
        </p:spPr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15083">
            <a:off x="3239692" y="-937716"/>
            <a:ext cx="11808616" cy="12162433"/>
          </a:xfrm>
          <a:custGeom>
            <a:avLst/>
            <a:gdLst/>
            <a:ahLst/>
            <a:cxnLst/>
            <a:rect r="r" b="b" t="t" l="l"/>
            <a:pathLst>
              <a:path h="12162433" w="11808616">
                <a:moveTo>
                  <a:pt x="0" y="0"/>
                </a:moveTo>
                <a:lnTo>
                  <a:pt x="11808616" y="0"/>
                </a:lnTo>
                <a:lnTo>
                  <a:pt x="11808616" y="12162432"/>
                </a:lnTo>
                <a:lnTo>
                  <a:pt x="0" y="1216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15083">
            <a:off x="3618847" y="-547200"/>
            <a:ext cx="11050305" cy="11381400"/>
          </a:xfrm>
          <a:custGeom>
            <a:avLst/>
            <a:gdLst/>
            <a:ahLst/>
            <a:cxnLst/>
            <a:rect r="r" b="b" t="t" l="l"/>
            <a:pathLst>
              <a:path h="11381400" w="11050305">
                <a:moveTo>
                  <a:pt x="0" y="0"/>
                </a:moveTo>
                <a:lnTo>
                  <a:pt x="11050306" y="0"/>
                </a:lnTo>
                <a:lnTo>
                  <a:pt x="11050306" y="11381400"/>
                </a:lnTo>
                <a:lnTo>
                  <a:pt x="0" y="11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9677" y="4144979"/>
            <a:ext cx="10468646" cy="172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00334E"/>
                </a:solidFill>
                <a:latin typeface="Poppins Bold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45299" y="7150947"/>
            <a:ext cx="2107353" cy="2107353"/>
          </a:xfrm>
          <a:custGeom>
            <a:avLst/>
            <a:gdLst/>
            <a:ahLst/>
            <a:cxnLst/>
            <a:rect r="r" b="b" t="t" l="l"/>
            <a:pathLst>
              <a:path h="2107353" w="2107353">
                <a:moveTo>
                  <a:pt x="0" y="0"/>
                </a:moveTo>
                <a:lnTo>
                  <a:pt x="2107354" y="0"/>
                </a:lnTo>
                <a:lnTo>
                  <a:pt x="2107354" y="2107353"/>
                </a:lnTo>
                <a:lnTo>
                  <a:pt x="0" y="2107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1091" y="775534"/>
            <a:ext cx="1517115" cy="1517115"/>
          </a:xfrm>
          <a:custGeom>
            <a:avLst/>
            <a:gdLst/>
            <a:ahLst/>
            <a:cxnLst/>
            <a:rect r="r" b="b" t="t" l="l"/>
            <a:pathLst>
              <a:path h="1517115" w="1517115">
                <a:moveTo>
                  <a:pt x="0" y="0"/>
                </a:moveTo>
                <a:lnTo>
                  <a:pt x="1517116" y="0"/>
                </a:lnTo>
                <a:lnTo>
                  <a:pt x="1517116" y="1517116"/>
                </a:lnTo>
                <a:lnTo>
                  <a:pt x="0" y="1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715357"/>
            <a:ext cx="1787258" cy="1787258"/>
          </a:xfrm>
          <a:custGeom>
            <a:avLst/>
            <a:gdLst/>
            <a:ahLst/>
            <a:cxnLst/>
            <a:rect r="r" b="b" t="t" l="l"/>
            <a:pathLst>
              <a:path h="1787258" w="1787258">
                <a:moveTo>
                  <a:pt x="0" y="0"/>
                </a:moveTo>
                <a:lnTo>
                  <a:pt x="1787258" y="0"/>
                </a:lnTo>
                <a:lnTo>
                  <a:pt x="1787258" y="1787258"/>
                </a:lnTo>
                <a:lnTo>
                  <a:pt x="0" y="1787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09400" y="392406"/>
            <a:ext cx="539361" cy="5393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0159" y="1921643"/>
            <a:ext cx="378921" cy="3789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14221" y="8076730"/>
            <a:ext cx="794618" cy="7946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68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61395" y="7599201"/>
            <a:ext cx="477529" cy="47752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59442" y="9258300"/>
            <a:ext cx="300268" cy="3002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8378" y="3626586"/>
            <a:ext cx="794618" cy="79461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62055" y="5614564"/>
            <a:ext cx="502464" cy="502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F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29032" y="4641036"/>
            <a:ext cx="502464" cy="50246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</p:spTree>
  </p:cSld>
  <p:clrMapOvr>
    <a:masterClrMapping/>
  </p:clrMapOvr>
  <p:transition spd="slow">
    <p:cover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DAF6V6Apw9E</dc:identifier>
  <dcterms:modified xsi:type="dcterms:W3CDTF">2011-08-01T06:04:30Z</dcterms:modified>
  <cp:revision>1</cp:revision>
  <dc:title>Mini Project</dc:title>
</cp:coreProperties>
</file>